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262" r:id="rId3"/>
    <p:sldId id="257" r:id="rId4"/>
    <p:sldId id="350" r:id="rId5"/>
    <p:sldId id="351" r:id="rId6"/>
    <p:sldId id="353" r:id="rId7"/>
    <p:sldId id="259" r:id="rId8"/>
    <p:sldId id="354" r:id="rId9"/>
    <p:sldId id="355" r:id="rId10"/>
    <p:sldId id="356" r:id="rId11"/>
    <p:sldId id="340" r:id="rId12"/>
    <p:sldId id="284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3" r:id="rId28"/>
    <p:sldId id="371" r:id="rId29"/>
    <p:sldId id="374" r:id="rId30"/>
    <p:sldId id="375" r:id="rId31"/>
    <p:sldId id="377" r:id="rId32"/>
    <p:sldId id="376" r:id="rId33"/>
    <p:sldId id="308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285" r:id="rId43"/>
    <p:sldId id="325" r:id="rId44"/>
    <p:sldId id="309" r:id="rId45"/>
    <p:sldId id="263" r:id="rId46"/>
    <p:sldId id="271" r:id="rId47"/>
    <p:sldId id="272" r:id="rId48"/>
    <p:sldId id="310" r:id="rId49"/>
    <p:sldId id="311" r:id="rId50"/>
    <p:sldId id="312" r:id="rId51"/>
    <p:sldId id="283" r:id="rId52"/>
    <p:sldId id="321" r:id="rId53"/>
    <p:sldId id="313" r:id="rId54"/>
    <p:sldId id="339" r:id="rId55"/>
    <p:sldId id="264" r:id="rId56"/>
    <p:sldId id="26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>
        <p:scale>
          <a:sx n="100" d="100"/>
          <a:sy n="100" d="100"/>
        </p:scale>
        <p:origin x="58" y="-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gif"/><Relationship Id="rId9" Type="http://schemas.openxmlformats.org/officeDocument/2006/relationships/image" Target="../media/image66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gif"/><Relationship Id="rId9" Type="http://schemas.openxmlformats.org/officeDocument/2006/relationships/image" Target="../media/image66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9.jpe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78.gif"/><Relationship Id="rId2" Type="http://schemas.openxmlformats.org/officeDocument/2006/relationships/image" Target="../media/image1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7.jpeg"/><Relationship Id="rId5" Type="http://schemas.openxmlformats.org/officeDocument/2006/relationships/image" Target="../media/image62.jpeg"/><Relationship Id="rId15" Type="http://schemas.openxmlformats.org/officeDocument/2006/relationships/image" Target="../media/image81.tif"/><Relationship Id="rId10" Type="http://schemas.openxmlformats.org/officeDocument/2006/relationships/image" Target="../media/image67.png"/><Relationship Id="rId4" Type="http://schemas.openxmlformats.org/officeDocument/2006/relationships/image" Target="../media/image61.gif"/><Relationship Id="rId9" Type="http://schemas.openxmlformats.org/officeDocument/2006/relationships/image" Target="../media/image66.tif"/><Relationship Id="rId14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7.w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6.png"/><Relationship Id="rId4" Type="http://schemas.openxmlformats.org/officeDocument/2006/relationships/image" Target="../media/image8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3290" y="658495"/>
            <a:ext cx="7804785" cy="16205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ĐẠI HỌC QUỐC GIA THÀNH PHỐ HỒ CHÍ MINH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TRƯỜNG ĐẠI HỌC BÁCH KHOA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KHOA ĐIỆN – ĐIỆN TỬ 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BỘ MÔN VIỄN THÔNG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525" y="3181350"/>
            <a:ext cx="9340215" cy="1198880"/>
          </a:xfrm>
        </p:spPr>
        <p:txBody>
          <a:bodyPr/>
          <a:lstStyle/>
          <a:p>
            <a:r>
              <a:rPr lang="en-US" sz="3000" b="1">
                <a:solidFill>
                  <a:schemeClr val="accent5">
                    <a:lumMod val="75000"/>
                  </a:schemeClr>
                </a:solidFill>
              </a:rPr>
              <a:t>ỨNG DỤNG WINDOWS CHỈNH SỬA VÀ TRÍCH XUẤT THÔNG TIN TỪ ẢNH</a:t>
            </a:r>
          </a:p>
        </p:txBody>
      </p:sp>
      <p:pic>
        <p:nvPicPr>
          <p:cNvPr id="389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83813" y="416560"/>
            <a:ext cx="1536065" cy="15633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94468" y="2376805"/>
            <a:ext cx="455549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alt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ĐỒ ÁN TỐT NGHIỆP</a:t>
            </a:r>
            <a:r>
              <a:rPr 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</a:t>
            </a:r>
            <a:endParaRPr lang="en-US" sz="35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5863590" y="4465955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GVHD : ThS. NGUYỄN KHÁNH LỢI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SVTH : CAO THÀNH DANH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MSSV :  1912836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863590" y="591756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r"/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TP. Hồ Chí Minh, ngày  20 tháng 12  năm 2023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OpenCv -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306C5C3D-3CB3-2A16-1FE8-527A0887B63B}"/>
              </a:ext>
            </a:extLst>
          </p:cNvPr>
          <p:cNvSpPr txBox="1"/>
          <p:nvPr/>
        </p:nvSpPr>
        <p:spPr>
          <a:xfrm>
            <a:off x="1981705" y="1975581"/>
            <a:ext cx="25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Mô hình toán học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 descr="A diagram of a circle with a point and a point&#10;&#10;Description automatically generated with medium confidence">
            <a:extLst>
              <a:ext uri="{FF2B5EF4-FFF2-40B4-BE49-F238E27FC236}">
                <a16:creationId xmlns:a16="http://schemas.microsoft.com/office/drawing/2014/main" id="{921AE049-561F-1823-6ACE-24894C3E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37" y="2317443"/>
            <a:ext cx="4662276" cy="18460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D22CAB-E765-BEB1-9EF7-5650C52D528A}"/>
                  </a:ext>
                </a:extLst>
              </p:cNvPr>
              <p:cNvSpPr txBox="1"/>
              <p:nvPr/>
            </p:nvSpPr>
            <p:spPr>
              <a:xfrm>
                <a:off x="6810671" y="2784062"/>
                <a:ext cx="4219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𝑑𝑠𝑡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𝑙𝑒𝑣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D22CAB-E765-BEB1-9EF7-5650C52D5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671" y="2784062"/>
                <a:ext cx="421976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4">
            <a:extLst>
              <a:ext uri="{FF2B5EF4-FFF2-40B4-BE49-F238E27FC236}">
                <a16:creationId xmlns:a16="http://schemas.microsoft.com/office/drawing/2014/main" id="{2F0602BA-9C95-E3A3-970C-1749E741C026}"/>
              </a:ext>
            </a:extLst>
          </p:cNvPr>
          <p:cNvSpPr txBox="1"/>
          <p:nvPr/>
        </p:nvSpPr>
        <p:spPr>
          <a:xfrm>
            <a:off x="7455326" y="2383952"/>
            <a:ext cx="25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Trọng số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09F7D6-524D-5D5D-DBE2-3961227F4C4D}"/>
                  </a:ext>
                </a:extLst>
              </p:cNvPr>
              <p:cNvSpPr txBox="1"/>
              <p:nvPr/>
            </p:nvSpPr>
            <p:spPr>
              <a:xfrm>
                <a:off x="7455326" y="4167237"/>
                <a:ext cx="2857500" cy="660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𝑑𝑖𝑟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09F7D6-524D-5D5D-DBE2-3961227F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326" y="4167237"/>
                <a:ext cx="2857500" cy="660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6D9FA0-4AFB-2D5C-45FD-EB87E79790FA}"/>
                  </a:ext>
                </a:extLst>
              </p:cNvPr>
              <p:cNvSpPr txBox="1"/>
              <p:nvPr/>
            </p:nvSpPr>
            <p:spPr>
              <a:xfrm>
                <a:off x="7371350" y="3248204"/>
                <a:ext cx="2808681" cy="800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𝑑𝑠𝑡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6D9FA0-4AFB-2D5C-45FD-EB87E797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350" y="3248204"/>
                <a:ext cx="2808681" cy="800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63FE4-D99F-BB7E-D7E2-FE74FDACFA7E}"/>
                  </a:ext>
                </a:extLst>
              </p:cNvPr>
              <p:cNvSpPr txBox="1"/>
              <p:nvPr/>
            </p:nvSpPr>
            <p:spPr>
              <a:xfrm>
                <a:off x="7203890" y="4827482"/>
                <a:ext cx="3433330" cy="657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𝑙𝑒𝑣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63FE4-D99F-BB7E-D7E2-FE74FDACF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90" y="4827482"/>
                <a:ext cx="3433330" cy="657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oval with a white background&#10;&#10;Description automatically generated">
            <a:extLst>
              <a:ext uri="{FF2B5EF4-FFF2-40B4-BE49-F238E27FC236}">
                <a16:creationId xmlns:a16="http://schemas.microsoft.com/office/drawing/2014/main" id="{95B27312-DFB4-7408-D9C0-A1E008B9E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84" y="4386675"/>
            <a:ext cx="5346441" cy="1697990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C3B3EF0B-72F2-3AB3-224C-0E2C1BE6C819}"/>
              </a:ext>
            </a:extLst>
          </p:cNvPr>
          <p:cNvSpPr txBox="1"/>
          <p:nvPr/>
        </p:nvSpPr>
        <p:spPr>
          <a:xfrm>
            <a:off x="1267912" y="6187014"/>
            <a:ext cx="3928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Hiệu quả của các thành phàn trọng số</a:t>
            </a:r>
            <a:endParaRPr lang="vi-VN" altLang="en-US" sz="1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37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091177" y="2217335"/>
            <a:ext cx="1682653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Pilgram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Pillow &amp; Pilgram Filter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A0F5A98D-0FF2-A067-0CCE-82EC17573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80" y="3055965"/>
            <a:ext cx="1378965" cy="1034224"/>
          </a:xfrm>
          <a:prstGeom prst="rect">
            <a:avLst/>
          </a:prstGeom>
        </p:spPr>
      </p:pic>
      <p:pic>
        <p:nvPicPr>
          <p:cNvPr id="10" name="Picture 9" descr="A sunset over a beach&#10;&#10;Description automatically generated">
            <a:extLst>
              <a:ext uri="{FF2B5EF4-FFF2-40B4-BE49-F238E27FC236}">
                <a16:creationId xmlns:a16="http://schemas.microsoft.com/office/drawing/2014/main" id="{7D391922-D1D0-324A-3C72-FAC4E009A0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97" y="3055965"/>
            <a:ext cx="1378964" cy="1034224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C17E0702-52F2-7AE2-19DC-8DFFEB3B917C}"/>
              </a:ext>
            </a:extLst>
          </p:cNvPr>
          <p:cNvSpPr txBox="1"/>
          <p:nvPr/>
        </p:nvSpPr>
        <p:spPr>
          <a:xfrm>
            <a:off x="904875" y="4520986"/>
            <a:ext cx="4685549" cy="864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Thư viện Pilgram là thư viện filter được xây dựng trong Python dựa trên CSSgram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155745-831A-40EF-0EFD-38AF643DC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008" y="2732558"/>
            <a:ext cx="4922947" cy="1272650"/>
          </a:xfrm>
          <a:prstGeom prst="rect">
            <a:avLst/>
          </a:prstGeom>
        </p:spPr>
      </p:pic>
      <p:sp>
        <p:nvSpPr>
          <p:cNvPr id="15" name="Text Box 11">
            <a:extLst>
              <a:ext uri="{FF2B5EF4-FFF2-40B4-BE49-F238E27FC236}">
                <a16:creationId xmlns:a16="http://schemas.microsoft.com/office/drawing/2014/main" id="{7C3B511E-EB0C-C98A-720E-6091B44A3CC6}"/>
              </a:ext>
            </a:extLst>
          </p:cNvPr>
          <p:cNvSpPr txBox="1"/>
          <p:nvPr/>
        </p:nvSpPr>
        <p:spPr>
          <a:xfrm>
            <a:off x="5925706" y="4520986"/>
            <a:ext cx="4685549" cy="6516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Thư viện xử lý Filter cho ảnh trên Instagram được viết bằng CSS.</a:t>
            </a:r>
          </a:p>
        </p:txBody>
      </p:sp>
    </p:spTree>
    <p:extLst>
      <p:ext uri="{BB962C8B-B14F-4D97-AF65-F5344CB8AC3E}">
        <p14:creationId xmlns:p14="http://schemas.microsoft.com/office/powerpoint/2010/main" val="261621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038860" y="1322361"/>
            <a:ext cx="7937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5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 - 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Optical Character Recognition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Picture 4" descr="Tesseract OCR: What is it and Why Would You Choose It?">
            <a:extLst>
              <a:ext uri="{FF2B5EF4-FFF2-40B4-BE49-F238E27FC236}">
                <a16:creationId xmlns:a16="http://schemas.microsoft.com/office/drawing/2014/main" id="{977FAB3C-A26C-35CD-E9AB-7951B7516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95" y="2153532"/>
            <a:ext cx="7937189" cy="37205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1">
            <a:extLst>
              <a:ext uri="{FF2B5EF4-FFF2-40B4-BE49-F238E27FC236}">
                <a16:creationId xmlns:a16="http://schemas.microsoft.com/office/drawing/2014/main" id="{03E73BDD-6556-0E92-AAFF-19D6A4819EE3}"/>
              </a:ext>
            </a:extLst>
          </p:cNvPr>
          <p:cNvSpPr txBox="1"/>
          <p:nvPr/>
        </p:nvSpPr>
        <p:spPr>
          <a:xfrm>
            <a:off x="3389214" y="5930384"/>
            <a:ext cx="4685549" cy="4322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Quy trình xử lý OCR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038860" y="1322361"/>
            <a:ext cx="7937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5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 - 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Optical Character Recognition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A88D7F-96D3-F7D7-A9D0-2DC165803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31" y="2335565"/>
            <a:ext cx="5712002" cy="2186869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E41A24-7997-B0D5-F51D-91EC8A8250DC}"/>
                  </a:ext>
                </a:extLst>
              </p:cNvPr>
              <p:cNvSpPr txBox="1"/>
              <p:nvPr/>
            </p:nvSpPr>
            <p:spPr>
              <a:xfrm>
                <a:off x="814926" y="2818064"/>
                <a:ext cx="244695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E41A24-7997-B0D5-F51D-91EC8A82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6" y="2818064"/>
                <a:ext cx="2446953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11">
            <a:extLst>
              <a:ext uri="{FF2B5EF4-FFF2-40B4-BE49-F238E27FC236}">
                <a16:creationId xmlns:a16="http://schemas.microsoft.com/office/drawing/2014/main" id="{51F82BF1-8141-7401-C92E-6D7ACDB2AC53}"/>
              </a:ext>
            </a:extLst>
          </p:cNvPr>
          <p:cNvSpPr txBox="1"/>
          <p:nvPr/>
        </p:nvSpPr>
        <p:spPr>
          <a:xfrm>
            <a:off x="443865" y="2286723"/>
            <a:ext cx="4174788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Tỷ lệ lỗi ký tự (Character Error Rate – CER)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C35C2-DA5D-1CE1-AC83-3C0FBD7925F5}"/>
                  </a:ext>
                </a:extLst>
              </p:cNvPr>
              <p:cNvSpPr txBox="1"/>
              <p:nvPr/>
            </p:nvSpPr>
            <p:spPr>
              <a:xfrm>
                <a:off x="814926" y="4260806"/>
                <a:ext cx="244695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C35C2-DA5D-1CE1-AC83-3C0FBD792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6" y="4260806"/>
                <a:ext cx="2446953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11">
            <a:extLst>
              <a:ext uri="{FF2B5EF4-FFF2-40B4-BE49-F238E27FC236}">
                <a16:creationId xmlns:a16="http://schemas.microsoft.com/office/drawing/2014/main" id="{42FA84D1-5BF4-0801-8828-3AD5D01BE2B5}"/>
              </a:ext>
            </a:extLst>
          </p:cNvPr>
          <p:cNvSpPr txBox="1"/>
          <p:nvPr/>
        </p:nvSpPr>
        <p:spPr>
          <a:xfrm>
            <a:off x="443865" y="3729465"/>
            <a:ext cx="4174788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Tỷ lệ lỗi ký tự (Character Error Rate – CER)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8D645020-820B-8AC7-5CFD-197476689AC7}"/>
              </a:ext>
            </a:extLst>
          </p:cNvPr>
          <p:cNvSpPr txBox="1"/>
          <p:nvPr/>
        </p:nvSpPr>
        <p:spPr>
          <a:xfrm>
            <a:off x="5491726" y="4646461"/>
            <a:ext cx="150623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Lỗi thay thế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9B32D8D0-C0A5-A4DE-B954-B6425C994F03}"/>
              </a:ext>
            </a:extLst>
          </p:cNvPr>
          <p:cNvSpPr txBox="1"/>
          <p:nvPr/>
        </p:nvSpPr>
        <p:spPr>
          <a:xfrm>
            <a:off x="7423890" y="4646461"/>
            <a:ext cx="150623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Lỗi xóa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EE1978-B22E-700E-79A3-7587D8D462A3}"/>
              </a:ext>
            </a:extLst>
          </p:cNvPr>
          <p:cNvSpPr txBox="1"/>
          <p:nvPr/>
        </p:nvSpPr>
        <p:spPr>
          <a:xfrm>
            <a:off x="9425927" y="4704152"/>
            <a:ext cx="150623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Lỗi thêm</a:t>
            </a:r>
          </a:p>
        </p:txBody>
      </p:sp>
    </p:spTree>
    <p:extLst>
      <p:ext uri="{BB962C8B-B14F-4D97-AF65-F5344CB8AC3E}">
        <p14:creationId xmlns:p14="http://schemas.microsoft.com/office/powerpoint/2010/main" val="263808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038860" y="1322361"/>
            <a:ext cx="7937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5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 - 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Optical Character Recognition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E41A24-7997-B0D5-F51D-91EC8A8250DC}"/>
                  </a:ext>
                </a:extLst>
              </p:cNvPr>
              <p:cNvSpPr txBox="1"/>
              <p:nvPr/>
            </p:nvSpPr>
            <p:spPr>
              <a:xfrm>
                <a:off x="814926" y="2818064"/>
                <a:ext cx="244695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E41A24-7997-B0D5-F51D-91EC8A82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6" y="2818064"/>
                <a:ext cx="2446953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11">
            <a:extLst>
              <a:ext uri="{FF2B5EF4-FFF2-40B4-BE49-F238E27FC236}">
                <a16:creationId xmlns:a16="http://schemas.microsoft.com/office/drawing/2014/main" id="{51F82BF1-8141-7401-C92E-6D7ACDB2AC53}"/>
              </a:ext>
            </a:extLst>
          </p:cNvPr>
          <p:cNvSpPr txBox="1"/>
          <p:nvPr/>
        </p:nvSpPr>
        <p:spPr>
          <a:xfrm>
            <a:off x="443865" y="2286723"/>
            <a:ext cx="4174788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Tỷ lệ lỗi ký tự (Character Error Rate – CER)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C35C2-DA5D-1CE1-AC83-3C0FBD7925F5}"/>
                  </a:ext>
                </a:extLst>
              </p:cNvPr>
              <p:cNvSpPr txBox="1"/>
              <p:nvPr/>
            </p:nvSpPr>
            <p:spPr>
              <a:xfrm>
                <a:off x="1038860" y="3780994"/>
                <a:ext cx="2446953" cy="659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𝑊𝐸𝑅</m:t>
                      </m:r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𝑆</m:t>
                              </m:r>
                            </m:e>
                            <m:sub>
                              <m:r>
                                <a:rPr lang="en-US" i="1"/>
                                <m:t>𝑤</m:t>
                              </m:r>
                            </m:sub>
                          </m:sSub>
                          <m:r>
                            <a:rPr lang="en-US" i="1"/>
                            <m:t>+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𝐷</m:t>
                              </m:r>
                            </m:e>
                            <m:sub>
                              <m:r>
                                <a:rPr lang="en-US" i="1"/>
                                <m:t>𝑤</m:t>
                              </m:r>
                            </m:sub>
                          </m:sSub>
                          <m:r>
                            <a:rPr lang="en-US" i="1"/>
                            <m:t>+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𝐼</m:t>
                              </m:r>
                            </m:e>
                            <m:sub>
                              <m:r>
                                <a:rPr lang="en-US" i="1"/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C35C2-DA5D-1CE1-AC83-3C0FBD792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60" y="3780994"/>
                <a:ext cx="2446953" cy="659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11">
            <a:extLst>
              <a:ext uri="{FF2B5EF4-FFF2-40B4-BE49-F238E27FC236}">
                <a16:creationId xmlns:a16="http://schemas.microsoft.com/office/drawing/2014/main" id="{42FA84D1-5BF4-0801-8828-3AD5D01BE2B5}"/>
              </a:ext>
            </a:extLst>
          </p:cNvPr>
          <p:cNvSpPr txBox="1"/>
          <p:nvPr/>
        </p:nvSpPr>
        <p:spPr>
          <a:xfrm>
            <a:off x="443865" y="3445815"/>
            <a:ext cx="4174788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Tỷ lệ lỗi từ (Word Error Rate – WER)</a:t>
            </a:r>
          </a:p>
        </p:txBody>
      </p:sp>
      <p:pic>
        <p:nvPicPr>
          <p:cNvPr id="3" name="Picture 2" descr="A close-up of a math problem&#10;&#10;Description automatically generated">
            <a:extLst>
              <a:ext uri="{FF2B5EF4-FFF2-40B4-BE49-F238E27FC236}">
                <a16:creationId xmlns:a16="http://schemas.microsoft.com/office/drawing/2014/main" id="{4E7B6D02-F1CA-7560-F431-CC638AEF2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140" y="2266129"/>
            <a:ext cx="3700418" cy="1630925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1902870-F2AA-0AAF-E8BF-F1DAC0537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542" y="3931500"/>
            <a:ext cx="5077304" cy="1880483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80BCD27A-F0B3-C8B1-C616-5CD0DD9566DD}"/>
              </a:ext>
            </a:extLst>
          </p:cNvPr>
          <p:cNvSpPr txBox="1"/>
          <p:nvPr/>
        </p:nvSpPr>
        <p:spPr>
          <a:xfrm>
            <a:off x="9764110" y="3292893"/>
            <a:ext cx="1526449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Ví dụ tính CER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F4903B41-05E5-45C7-DF9D-069D0D27635D}"/>
              </a:ext>
            </a:extLst>
          </p:cNvPr>
          <p:cNvSpPr txBox="1"/>
          <p:nvPr/>
        </p:nvSpPr>
        <p:spPr>
          <a:xfrm>
            <a:off x="9827351" y="5476804"/>
            <a:ext cx="1526449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Ví dụ tính 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4081D-EEA3-9D1C-74A4-4C44949130D5}"/>
              </a:ext>
            </a:extLst>
          </p:cNvPr>
          <p:cNvSpPr txBox="1"/>
          <p:nvPr/>
        </p:nvSpPr>
        <p:spPr>
          <a:xfrm>
            <a:off x="678285" y="5051204"/>
            <a:ext cx="4070996" cy="1362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 chính xác OCR tốt: CER 1‐2% </a:t>
            </a:r>
          </a:p>
          <a:p>
            <a:pPr marL="342900" lvl="0" indent="-342900" algn="just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 chính xác OCR trung bình: CER 2-10%</a:t>
            </a: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 chính xác OCR kém: CER&gt; 10%</a:t>
            </a: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AF9FD24-55B4-0DD4-E934-D26E19D6AF73}"/>
              </a:ext>
            </a:extLst>
          </p:cNvPr>
          <p:cNvSpPr txBox="1"/>
          <p:nvPr/>
        </p:nvSpPr>
        <p:spPr>
          <a:xfrm>
            <a:off x="430698" y="4572594"/>
            <a:ext cx="4174788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Tiêu chuẩn đánh giá CER</a:t>
            </a:r>
          </a:p>
        </p:txBody>
      </p:sp>
    </p:spTree>
    <p:extLst>
      <p:ext uri="{BB962C8B-B14F-4D97-AF65-F5344CB8AC3E}">
        <p14:creationId xmlns:p14="http://schemas.microsoft.com/office/powerpoint/2010/main" val="125809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Thiết kế UI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A8185-4C53-97A2-7ABF-8617C62D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4" y="1899403"/>
            <a:ext cx="7995467" cy="4958597"/>
          </a:xfrm>
          <a:prstGeom prst="rect">
            <a:avLst/>
          </a:prstGeom>
        </p:spPr>
      </p:pic>
      <p:sp>
        <p:nvSpPr>
          <p:cNvPr id="4" name="Text Box 11">
            <a:extLst>
              <a:ext uri="{FF2B5EF4-FFF2-40B4-BE49-F238E27FC236}">
                <a16:creationId xmlns:a16="http://schemas.microsoft.com/office/drawing/2014/main" id="{747B18A0-A3C6-31AA-CD14-DB184298BF93}"/>
              </a:ext>
            </a:extLst>
          </p:cNvPr>
          <p:cNvSpPr txBox="1"/>
          <p:nvPr/>
        </p:nvSpPr>
        <p:spPr>
          <a:xfrm>
            <a:off x="9425027" y="3612572"/>
            <a:ext cx="260213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Giao diện tổng thể ứng dụng</a:t>
            </a:r>
          </a:p>
        </p:txBody>
      </p:sp>
    </p:spTree>
    <p:extLst>
      <p:ext uri="{BB962C8B-B14F-4D97-AF65-F5344CB8AC3E}">
        <p14:creationId xmlns:p14="http://schemas.microsoft.com/office/powerpoint/2010/main" val="109703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Thiết kế UI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DD1B8DC-B620-CF5C-4A94-01B2438F6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8" y="2041955"/>
            <a:ext cx="8062232" cy="4271863"/>
          </a:xfrm>
          <a:prstGeom prst="rect">
            <a:avLst/>
          </a:prstGeom>
        </p:spPr>
      </p:pic>
      <p:sp>
        <p:nvSpPr>
          <p:cNvPr id="4" name="Text Box 11">
            <a:extLst>
              <a:ext uri="{FF2B5EF4-FFF2-40B4-BE49-F238E27FC236}">
                <a16:creationId xmlns:a16="http://schemas.microsoft.com/office/drawing/2014/main" id="{F2CCEEC5-5CAD-2533-35E7-D010046D368A}"/>
              </a:ext>
            </a:extLst>
          </p:cNvPr>
          <p:cNvSpPr txBox="1"/>
          <p:nvPr/>
        </p:nvSpPr>
        <p:spPr>
          <a:xfrm>
            <a:off x="9000610" y="4010295"/>
            <a:ext cx="209387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Inpaint – Xóa vật thể</a:t>
            </a:r>
          </a:p>
        </p:txBody>
      </p:sp>
    </p:spTree>
    <p:extLst>
      <p:ext uri="{BB962C8B-B14F-4D97-AF65-F5344CB8AC3E}">
        <p14:creationId xmlns:p14="http://schemas.microsoft.com/office/powerpoint/2010/main" val="3692451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17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Thiết kế UI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F2CCEEC5-5CAD-2533-35E7-D010046D368A}"/>
              </a:ext>
            </a:extLst>
          </p:cNvPr>
          <p:cNvSpPr txBox="1"/>
          <p:nvPr/>
        </p:nvSpPr>
        <p:spPr>
          <a:xfrm>
            <a:off x="9000610" y="4010295"/>
            <a:ext cx="2093873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Filter – Chỉnh màu ảnh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DD93BF-AEC8-F4AB-3082-BBFBC54B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903693"/>
            <a:ext cx="7752378" cy="47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9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Thiết kế UI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F2CCEEC5-5CAD-2533-35E7-D010046D368A}"/>
              </a:ext>
            </a:extLst>
          </p:cNvPr>
          <p:cNvSpPr txBox="1"/>
          <p:nvPr/>
        </p:nvSpPr>
        <p:spPr>
          <a:xfrm>
            <a:off x="8930890" y="4391566"/>
            <a:ext cx="2588010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OCR – Trích xuất thông tin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822402-F252-314B-CB6F-BF9E05587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69" y="2004701"/>
            <a:ext cx="7754283" cy="47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0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19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F2CCEEC5-5CAD-2533-35E7-D010046D368A}"/>
              </a:ext>
            </a:extLst>
          </p:cNvPr>
          <p:cNvSpPr txBox="1"/>
          <p:nvPr/>
        </p:nvSpPr>
        <p:spPr>
          <a:xfrm>
            <a:off x="7440843" y="2152532"/>
            <a:ext cx="2588010" cy="33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Inpaint – Xóa vật thể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74AED6-E73B-2599-7211-1F3EAF01A5A1}"/>
              </a:ext>
            </a:extLst>
          </p:cNvPr>
          <p:cNvGrpSpPr/>
          <p:nvPr/>
        </p:nvGrpSpPr>
        <p:grpSpPr>
          <a:xfrm>
            <a:off x="904875" y="2303045"/>
            <a:ext cx="5653549" cy="3745564"/>
            <a:chOff x="3121656" y="1743683"/>
            <a:chExt cx="5653549" cy="37455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5645E0-BE9B-A0F5-0E94-9451AAFC7808}"/>
                </a:ext>
              </a:extLst>
            </p:cNvPr>
            <p:cNvSpPr/>
            <p:nvPr/>
          </p:nvSpPr>
          <p:spPr>
            <a:xfrm>
              <a:off x="4050804" y="2200652"/>
              <a:ext cx="3229898" cy="2819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9855BF0-7FEA-949C-0133-86A5C79CA2DF}"/>
                </a:ext>
              </a:extLst>
            </p:cNvPr>
            <p:cNvSpPr/>
            <p:nvPr/>
          </p:nvSpPr>
          <p:spPr>
            <a:xfrm rot="21047512">
              <a:off x="3978151" y="2003204"/>
              <a:ext cx="1020378" cy="1053279"/>
            </a:xfrm>
            <a:prstGeom prst="arc">
              <a:avLst>
                <a:gd name="adj1" fmla="val 16200000"/>
                <a:gd name="adj2" fmla="val 395777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1D80EC-B5F3-0B8E-7FA5-377C6412145A}"/>
                </a:ext>
              </a:extLst>
            </p:cNvPr>
            <p:cNvSpPr txBox="1"/>
            <p:nvPr/>
          </p:nvSpPr>
          <p:spPr>
            <a:xfrm>
              <a:off x="3121656" y="1743683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2"/>
                  </a:solidFill>
                </a:rPr>
                <a:t>PressEvent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48CE4E-DA1A-5098-B0DA-7628C8B57CB5}"/>
                </a:ext>
              </a:extLst>
            </p:cNvPr>
            <p:cNvCxnSpPr>
              <a:cxnSpLocks/>
            </p:cNvCxnSpPr>
            <p:nvPr/>
          </p:nvCxnSpPr>
          <p:spPr>
            <a:xfrm>
              <a:off x="5028091" y="2485787"/>
              <a:ext cx="984249" cy="8302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39DFEE-7498-C996-E80E-9E8D5DB2D56A}"/>
                </a:ext>
              </a:extLst>
            </p:cNvPr>
            <p:cNvSpPr txBox="1"/>
            <p:nvPr/>
          </p:nvSpPr>
          <p:spPr>
            <a:xfrm>
              <a:off x="4205663" y="2849643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1"/>
                  </a:solidFill>
                </a:rPr>
                <a:t>MoveEvent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E9907B-E7AA-21C9-EEF2-E9769EE52E1A}"/>
                </a:ext>
              </a:extLst>
            </p:cNvPr>
            <p:cNvSpPr txBox="1"/>
            <p:nvPr/>
          </p:nvSpPr>
          <p:spPr>
            <a:xfrm>
              <a:off x="7280702" y="3131338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ReleaseEvent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36CC1325-E82F-9564-0496-5A17A8BE8860}"/>
                </a:ext>
              </a:extLst>
            </p:cNvPr>
            <p:cNvSpPr/>
            <p:nvPr/>
          </p:nvSpPr>
          <p:spPr>
            <a:xfrm rot="18068590">
              <a:off x="5963564" y="2952820"/>
              <a:ext cx="1365914" cy="1315063"/>
            </a:xfrm>
            <a:prstGeom prst="arc">
              <a:avLst>
                <a:gd name="adj1" fmla="val 16200000"/>
                <a:gd name="adj2" fmla="val 1009987"/>
              </a:avLst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AE365A-09AD-658B-56F4-78E88124982D}"/>
                </a:ext>
              </a:extLst>
            </p:cNvPr>
            <p:cNvSpPr txBox="1"/>
            <p:nvPr/>
          </p:nvSpPr>
          <p:spPr>
            <a:xfrm>
              <a:off x="4918501" y="5119915"/>
              <a:ext cx="149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Canvas</a:t>
              </a:r>
            </a:p>
          </p:txBody>
        </p:sp>
      </p:grpSp>
      <p:sp>
        <p:nvSpPr>
          <p:cNvPr id="16" name="Text Box 11">
            <a:extLst>
              <a:ext uri="{FF2B5EF4-FFF2-40B4-BE49-F238E27FC236}">
                <a16:creationId xmlns:a16="http://schemas.microsoft.com/office/drawing/2014/main" id="{766A8EB8-EF11-EB52-82C7-44D03E145E96}"/>
              </a:ext>
            </a:extLst>
          </p:cNvPr>
          <p:cNvSpPr txBox="1"/>
          <p:nvPr/>
        </p:nvSpPr>
        <p:spPr>
          <a:xfrm>
            <a:off x="7440842" y="2709970"/>
            <a:ext cx="3229897" cy="11653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/>
              <a:t>Việc xử lý Inpaint sử dụng Component Canvas trong WinUI 3 hỗ trợ, việc triển khai ứng dụng theo mô hình hướng sự kiện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C4067DE5-18CA-3652-2CA6-12B28499EED2}"/>
              </a:ext>
            </a:extLst>
          </p:cNvPr>
          <p:cNvSpPr txBox="1"/>
          <p:nvPr/>
        </p:nvSpPr>
        <p:spPr>
          <a:xfrm>
            <a:off x="7440842" y="4590984"/>
            <a:ext cx="2588010" cy="6434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“Event-driven programming”</a:t>
            </a:r>
          </a:p>
          <a:p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Lập trình hướng sự kiện</a:t>
            </a: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53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ctr"/>
            <a:r>
              <a:rPr lang="en-US" altLang="en-US" b="1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en-US" altLang="en-US" dirty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797685" y="1624330"/>
            <a:ext cx="9220200" cy="327688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Giới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thiệu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tổng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quan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vi-VN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Cơ sở lý thuyết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kumimoji="0" lang="en-US" b="0" i="0" u="none" strike="noStrike" kern="1200" cap="none" spc="0" normalizeH="0" baseline="0" noProof="0" dirty="0" err="1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Kết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quả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vi-VN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thực hiện 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Kết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luận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và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hướng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phát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triển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20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7CBA03-43EE-5936-979C-5B2552247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85" y="1972459"/>
            <a:ext cx="9173923" cy="396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1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21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82A1B-D4B9-9E5B-9DF1-B4EA94CB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68" y="1856219"/>
            <a:ext cx="8118463" cy="46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2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22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AB74D-FB6F-D7C9-B24A-DEFFB5A7C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78" y="1969995"/>
            <a:ext cx="7277731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23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B6ECE-C8C2-0B63-4FC9-21BA9D37A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68" y="2343667"/>
            <a:ext cx="858086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35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24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Filter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30F76-37C1-34AF-1543-25227C94C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78" y="2002652"/>
            <a:ext cx="7164153" cy="406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9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dựng ứng dụng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25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chính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693627" y="6048609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02B39-FF46-16AE-9D07-BDEEBCF8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5" y="1952215"/>
            <a:ext cx="5030301" cy="40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7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26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Kết quả xử lý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537704" y="5984887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E3689-5B11-A0EB-B41D-60F4ED544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0" y="2059812"/>
            <a:ext cx="5837426" cy="3093988"/>
          </a:xfrm>
          <a:prstGeom prst="rect">
            <a:avLst/>
          </a:prstGeom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id="{6590E60E-4DA6-BCBB-EC93-AAA08659A4D0}"/>
              </a:ext>
            </a:extLst>
          </p:cNvPr>
          <p:cNvSpPr txBox="1"/>
          <p:nvPr/>
        </p:nvSpPr>
        <p:spPr>
          <a:xfrm>
            <a:off x="2243455" y="5309404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" name="Picture 9" descr="A person standing on a street&#10;&#10;Description automatically generated">
            <a:extLst>
              <a:ext uri="{FF2B5EF4-FFF2-40B4-BE49-F238E27FC236}">
                <a16:creationId xmlns:a16="http://schemas.microsoft.com/office/drawing/2014/main" id="{70D34AA5-AF67-D425-7264-7982D5F02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9812"/>
            <a:ext cx="5672311" cy="3093988"/>
          </a:xfrm>
          <a:prstGeom prst="rect">
            <a:avLst/>
          </a:prstGeom>
        </p:spPr>
      </p:pic>
      <p:sp>
        <p:nvSpPr>
          <p:cNvPr id="11" name="Text Box 17">
            <a:extLst>
              <a:ext uri="{FF2B5EF4-FFF2-40B4-BE49-F238E27FC236}">
                <a16:creationId xmlns:a16="http://schemas.microsoft.com/office/drawing/2014/main" id="{9F341A0E-8AC9-A691-BA2C-AE7018DF00E8}"/>
              </a:ext>
            </a:extLst>
          </p:cNvPr>
          <p:cNvSpPr txBox="1"/>
          <p:nvPr/>
        </p:nvSpPr>
        <p:spPr>
          <a:xfrm>
            <a:off x="8203019" y="5272143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09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27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Kết quả xử lý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537704" y="5984887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6590E60E-4DA6-BCBB-EC93-AAA08659A4D0}"/>
              </a:ext>
            </a:extLst>
          </p:cNvPr>
          <p:cNvSpPr txBox="1"/>
          <p:nvPr/>
        </p:nvSpPr>
        <p:spPr>
          <a:xfrm>
            <a:off x="2243455" y="5309404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9F341A0E-8AC9-A691-BA2C-AE7018DF00E8}"/>
              </a:ext>
            </a:extLst>
          </p:cNvPr>
          <p:cNvSpPr txBox="1"/>
          <p:nvPr/>
        </p:nvSpPr>
        <p:spPr>
          <a:xfrm>
            <a:off x="8203019" y="5272143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7D18E-F712-1B53-798E-74D831A6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121696"/>
            <a:ext cx="4595813" cy="3187708"/>
          </a:xfrm>
          <a:prstGeom prst="rect">
            <a:avLst/>
          </a:prstGeom>
        </p:spPr>
      </p:pic>
      <p:pic>
        <p:nvPicPr>
          <p:cNvPr id="12" name="Picture 11" descr="A cartoon of a house with flowers and a fence&#10;&#10;Description automatically generated">
            <a:extLst>
              <a:ext uri="{FF2B5EF4-FFF2-40B4-BE49-F238E27FC236}">
                <a16:creationId xmlns:a16="http://schemas.microsoft.com/office/drawing/2014/main" id="{1E20D2CA-F815-4F46-5E1A-BDACA0573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4" y="2137985"/>
            <a:ext cx="4516018" cy="31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2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tanding on a street&#10;&#10;Description automatically generated">
            <a:extLst>
              <a:ext uri="{FF2B5EF4-FFF2-40B4-BE49-F238E27FC236}">
                <a16:creationId xmlns:a16="http://schemas.microsoft.com/office/drawing/2014/main" id="{70D34AA5-AF67-D425-7264-7982D5F02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0" y="4267374"/>
            <a:ext cx="3818886" cy="2083028"/>
          </a:xfrm>
          <a:prstGeom prst="rect">
            <a:avLst/>
          </a:prstGeom>
        </p:spPr>
      </p:pic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28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Kết quả xử lý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443865" y="6313818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E3689-5B11-A0EB-B41D-60F4ED544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20" y="2059812"/>
            <a:ext cx="3818886" cy="2024109"/>
          </a:xfrm>
          <a:prstGeom prst="rect">
            <a:avLst/>
          </a:prstGeom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id="{6590E60E-4DA6-BCBB-EC93-AAA08659A4D0}"/>
              </a:ext>
            </a:extLst>
          </p:cNvPr>
          <p:cNvSpPr txBox="1"/>
          <p:nvPr/>
        </p:nvSpPr>
        <p:spPr>
          <a:xfrm>
            <a:off x="3898956" y="2958205"/>
            <a:ext cx="98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 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9F341A0E-8AC9-A691-BA2C-AE7018DF00E8}"/>
              </a:ext>
            </a:extLst>
          </p:cNvPr>
          <p:cNvSpPr txBox="1"/>
          <p:nvPr/>
        </p:nvSpPr>
        <p:spPr>
          <a:xfrm>
            <a:off x="3898956" y="5174897"/>
            <a:ext cx="108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</a:t>
            </a:r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7">
            <a:extLst>
              <a:ext uri="{FF2B5EF4-FFF2-40B4-BE49-F238E27FC236}">
                <a16:creationId xmlns:a16="http://schemas.microsoft.com/office/drawing/2014/main" id="{62512435-85DF-6CAE-1E5A-21C44A9C8560}"/>
              </a:ext>
            </a:extLst>
          </p:cNvPr>
          <p:cNvSpPr txBox="1"/>
          <p:nvPr/>
        </p:nvSpPr>
        <p:spPr>
          <a:xfrm>
            <a:off x="5375213" y="3011935"/>
            <a:ext cx="5268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Nhận xét: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 xử lý tái tạo vùng ảnh tốt, khi vùng biên giới tái tạo là đồng nhất về màu sắc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 có hiện tượng mờ, do tính chất tuyến tính của thuật toán FFM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87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29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Kết quả xử lý Filter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DE517B74-CDC7-64CF-35FC-0228E5D8B507}"/>
              </a:ext>
            </a:extLst>
          </p:cNvPr>
          <p:cNvSpPr txBox="1"/>
          <p:nvPr/>
        </p:nvSpPr>
        <p:spPr>
          <a:xfrm>
            <a:off x="537704" y="5984887"/>
            <a:ext cx="1705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73C55-FC36-EABA-2A9B-1C17409A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455" y="1902865"/>
            <a:ext cx="7338296" cy="3581237"/>
          </a:xfrm>
          <a:prstGeom prst="rect">
            <a:avLst/>
          </a:prstGeom>
        </p:spPr>
      </p:pic>
      <p:sp>
        <p:nvSpPr>
          <p:cNvPr id="13" name="Text Box 17">
            <a:extLst>
              <a:ext uri="{FF2B5EF4-FFF2-40B4-BE49-F238E27FC236}">
                <a16:creationId xmlns:a16="http://schemas.microsoft.com/office/drawing/2014/main" id="{5C1A4A83-617E-95AE-4C71-0A6D7A643CE3}"/>
              </a:ext>
            </a:extLst>
          </p:cNvPr>
          <p:cNvSpPr txBox="1"/>
          <p:nvPr/>
        </p:nvSpPr>
        <p:spPr>
          <a:xfrm>
            <a:off x="3335136" y="5398442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C6229E99-0A31-96DD-2886-64A9FAA1F93B}"/>
              </a:ext>
            </a:extLst>
          </p:cNvPr>
          <p:cNvSpPr txBox="1"/>
          <p:nvPr/>
        </p:nvSpPr>
        <p:spPr>
          <a:xfrm>
            <a:off x="6881177" y="5398442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5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49580" y="278130"/>
            <a:ext cx="951230" cy="968375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096770" y="151765"/>
            <a:ext cx="9257030" cy="1325880"/>
          </a:xfrm>
        </p:spPr>
        <p:txBody>
          <a:bodyPr vert="horz" wrap="square" lIns="91440" tIns="45720" rIns="91440" bIns="45720" anchor="ctr" anchorCtr="0">
            <a:normAutofit/>
          </a:bodyPr>
          <a:lstStyle/>
          <a:p>
            <a:pPr algn="l"/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1. Giới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thiệu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tổng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quan</a:t>
            </a:r>
            <a:endParaRPr lang="en-US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lt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</a:t>
            </a:fld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3823969" y="1797580"/>
            <a:ext cx="4544060" cy="519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EDIT ENHANCE PHOTOS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D8A083-9A15-9134-94E5-65794FDE7535}"/>
              </a:ext>
            </a:extLst>
          </p:cNvPr>
          <p:cNvGrpSpPr/>
          <p:nvPr/>
        </p:nvGrpSpPr>
        <p:grpSpPr>
          <a:xfrm>
            <a:off x="3394787" y="2344951"/>
            <a:ext cx="5402425" cy="3144092"/>
            <a:chOff x="2230016" y="1997075"/>
            <a:chExt cx="5402425" cy="3144092"/>
          </a:xfrm>
        </p:grpSpPr>
        <p:sp>
          <p:nvSpPr>
            <p:cNvPr id="7" name="Rectangles 6"/>
            <p:cNvSpPr/>
            <p:nvPr/>
          </p:nvSpPr>
          <p:spPr>
            <a:xfrm>
              <a:off x="3006137" y="2300763"/>
              <a:ext cx="3826420" cy="6562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/>
                <a:t>Xóa đối tượng - Inpaint</a:t>
              </a:r>
              <a:endParaRPr lang="vi-VN" altLang="en-US"/>
            </a:p>
          </p:txBody>
        </p:sp>
        <p:sp>
          <p:nvSpPr>
            <p:cNvPr id="2" name="Rectangles 6">
              <a:extLst>
                <a:ext uri="{FF2B5EF4-FFF2-40B4-BE49-F238E27FC236}">
                  <a16:creationId xmlns:a16="http://schemas.microsoft.com/office/drawing/2014/main" id="{1E3B380C-FDFC-7D02-D2A7-3B097BB657F7}"/>
                </a:ext>
              </a:extLst>
            </p:cNvPr>
            <p:cNvSpPr/>
            <p:nvPr/>
          </p:nvSpPr>
          <p:spPr>
            <a:xfrm>
              <a:off x="3006137" y="3260724"/>
              <a:ext cx="3826420" cy="6562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/>
                <a:t>Chỉnh sửa màu ảnh - Filter</a:t>
              </a:r>
              <a:endParaRPr lang="vi-VN" altLang="en-US"/>
            </a:p>
          </p:txBody>
        </p:sp>
        <p:sp>
          <p:nvSpPr>
            <p:cNvPr id="3" name="Rectangles 6">
              <a:extLst>
                <a:ext uri="{FF2B5EF4-FFF2-40B4-BE49-F238E27FC236}">
                  <a16:creationId xmlns:a16="http://schemas.microsoft.com/office/drawing/2014/main" id="{537C07AF-BBD7-9052-30F0-3576F007C40E}"/>
                </a:ext>
              </a:extLst>
            </p:cNvPr>
            <p:cNvSpPr/>
            <p:nvPr/>
          </p:nvSpPr>
          <p:spPr>
            <a:xfrm>
              <a:off x="3006137" y="4204653"/>
              <a:ext cx="3826420" cy="6562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/>
                <a:t>Trích xuất thông tin - OCR</a:t>
              </a:r>
              <a:endParaRPr lang="vi-VN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D405E7-26E4-3ACF-04D9-30210B0C3F44}"/>
                </a:ext>
              </a:extLst>
            </p:cNvPr>
            <p:cNvSpPr/>
            <p:nvPr/>
          </p:nvSpPr>
          <p:spPr>
            <a:xfrm>
              <a:off x="2230016" y="1997075"/>
              <a:ext cx="5402425" cy="3144092"/>
            </a:xfrm>
            <a:prstGeom prst="rect">
              <a:avLst/>
            </a:prstGeom>
            <a:noFill/>
            <a:ln w="28575">
              <a:solidFill>
                <a:srgbClr val="61616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E4E0FA6-4086-92A7-1AC4-F5E472EE6B90}"/>
              </a:ext>
            </a:extLst>
          </p:cNvPr>
          <p:cNvSpPr txBox="1"/>
          <p:nvPr/>
        </p:nvSpPr>
        <p:spPr>
          <a:xfrm>
            <a:off x="5104117" y="5776699"/>
            <a:ext cx="203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Ứng dụng Windows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30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Trích xuất thông tin OCR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ADDFB-B342-4127-C726-E408180D5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4" y="1947017"/>
            <a:ext cx="5087143" cy="1048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 Box 17">
            <a:extLst>
              <a:ext uri="{FF2B5EF4-FFF2-40B4-BE49-F238E27FC236}">
                <a16:creationId xmlns:a16="http://schemas.microsoft.com/office/drawing/2014/main" id="{AA06856B-6932-1BFB-236D-E55625336C22}"/>
              </a:ext>
            </a:extLst>
          </p:cNvPr>
          <p:cNvSpPr txBox="1"/>
          <p:nvPr/>
        </p:nvSpPr>
        <p:spPr>
          <a:xfrm>
            <a:off x="1773925" y="3256567"/>
            <a:ext cx="1705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Ảnh đầu vào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7C2EE-EF83-5455-81C8-2609805B0864}"/>
              </a:ext>
            </a:extLst>
          </p:cNvPr>
          <p:cNvSpPr txBox="1"/>
          <p:nvPr/>
        </p:nvSpPr>
        <p:spPr>
          <a:xfrm>
            <a:off x="562595" y="3905023"/>
            <a:ext cx="4892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/>
              <a:t>Kiến trúc tập lệnh (Instruction Set Architecture): bao gồm: tập lệnh,</a:t>
            </a:r>
          </a:p>
          <a:p>
            <a:r>
              <a:rPr lang="vi-VN" sz="1200"/>
              <a:t>biểu diễn dữ liệu, các cơ chế vào ra, kỹ thuật đánh địa chỉ</a:t>
            </a:r>
          </a:p>
          <a:p>
            <a:endParaRPr lang="vi-VN" sz="1200"/>
          </a:p>
          <a:p>
            <a:r>
              <a:rPr lang="vi-VN" sz="1200"/>
              <a:t>* Tập lệnh: tập hợp các chuỗi số nhị phân mã hoá cho các thao tác mà</a:t>
            </a:r>
          </a:p>
          <a:p>
            <a:r>
              <a:rPr lang="vi-VN" sz="1200"/>
              <a:t>máy tính có </a:t>
            </a:r>
            <a:r>
              <a:rPr lang="en-US" sz="1200">
                <a:solidFill>
                  <a:schemeClr val="accent6"/>
                </a:solidFill>
              </a:rPr>
              <a:t>thể</a:t>
            </a:r>
            <a:r>
              <a:rPr lang="vi-VN" sz="1200"/>
              <a:t> thực hiện</a:t>
            </a:r>
          </a:p>
          <a:p>
            <a:r>
              <a:rPr lang="vi-VN" sz="1200"/>
              <a:t>* Các kiểu dữ liệu: các kiểu dữ liệu mà máy tính có thể xử lý</a:t>
            </a:r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1649B-2802-0217-3F83-18B9B3BEB8E2}"/>
              </a:ext>
            </a:extLst>
          </p:cNvPr>
          <p:cNvSpPr txBox="1"/>
          <p:nvPr/>
        </p:nvSpPr>
        <p:spPr>
          <a:xfrm>
            <a:off x="6389370" y="3905022"/>
            <a:ext cx="4892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/>
              <a:t>Kiến trúc tập lệnh (Instruction Set Architecture): bao gồm: tập lệnh,</a:t>
            </a:r>
          </a:p>
          <a:p>
            <a:r>
              <a:rPr lang="vi-VN" sz="1200"/>
              <a:t>biểu diễn dữ liệu, các cơ chế vào ra, kỹ thuật đánh địa chỉ</a:t>
            </a:r>
          </a:p>
          <a:p>
            <a:endParaRPr lang="vi-VN" sz="1200"/>
          </a:p>
          <a:p>
            <a:r>
              <a:rPr lang="vi-VN" sz="1200"/>
              <a:t>* Tập lệnh: tập hợp các chuỗi số nhị phân mã hoá cho các thao tác mà</a:t>
            </a:r>
          </a:p>
          <a:p>
            <a:r>
              <a:rPr lang="vi-VN" sz="1200"/>
              <a:t>máy tính có </a:t>
            </a:r>
            <a:r>
              <a:rPr lang="vi-VN" sz="1200">
                <a:solidFill>
                  <a:schemeClr val="accent6"/>
                </a:solidFill>
              </a:rPr>
              <a:t>thê</a:t>
            </a:r>
            <a:r>
              <a:rPr lang="vi-VN" sz="1200"/>
              <a:t> thực hiện</a:t>
            </a:r>
          </a:p>
          <a:p>
            <a:r>
              <a:rPr lang="vi-VN" sz="1200"/>
              <a:t>* Các kiểu dữ liệu: các kiểu dữ liệu mà máy tính có thể xử lý</a:t>
            </a:r>
            <a:endParaRPr lang="en-US" sz="1200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52302181-5471-28C2-7D05-86475DD69F49}"/>
              </a:ext>
            </a:extLst>
          </p:cNvPr>
          <p:cNvSpPr txBox="1"/>
          <p:nvPr/>
        </p:nvSpPr>
        <p:spPr>
          <a:xfrm>
            <a:off x="1365885" y="5571268"/>
            <a:ext cx="2095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mong đợi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48E5AE7A-6E0C-72D9-B253-DAE97FDA33EA}"/>
              </a:ext>
            </a:extLst>
          </p:cNvPr>
          <p:cNvSpPr txBox="1"/>
          <p:nvPr/>
        </p:nvSpPr>
        <p:spPr>
          <a:xfrm>
            <a:off x="7609260" y="5565816"/>
            <a:ext cx="254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trích xuất được từ ứng dụng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22AC18-23B6-95EE-486D-26229F6E6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70" y="1849173"/>
            <a:ext cx="4028705" cy="1462142"/>
          </a:xfrm>
          <a:prstGeom prst="rect">
            <a:avLst/>
          </a:prstGeom>
        </p:spPr>
      </p:pic>
      <p:sp>
        <p:nvSpPr>
          <p:cNvPr id="22" name="Text Box 17">
            <a:extLst>
              <a:ext uri="{FF2B5EF4-FFF2-40B4-BE49-F238E27FC236}">
                <a16:creationId xmlns:a16="http://schemas.microsoft.com/office/drawing/2014/main" id="{0BB612F7-B14D-BB96-7CE5-0FBCA12E96D7}"/>
              </a:ext>
            </a:extLst>
          </p:cNvPr>
          <p:cNvSpPr txBox="1"/>
          <p:nvPr/>
        </p:nvSpPr>
        <p:spPr>
          <a:xfrm>
            <a:off x="7234443" y="3356679"/>
            <a:ext cx="2845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được trích xuất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Box 17">
                <a:extLst>
                  <a:ext uri="{FF2B5EF4-FFF2-40B4-BE49-F238E27FC236}">
                    <a16:creationId xmlns:a16="http://schemas.microsoft.com/office/drawing/2014/main" id="{05FD9B54-DE0F-6D56-17C0-7C8826B0C34B}"/>
                  </a:ext>
                </a:extLst>
              </p:cNvPr>
              <p:cNvSpPr txBox="1"/>
              <p:nvPr/>
            </p:nvSpPr>
            <p:spPr>
              <a:xfrm>
                <a:off x="4089568" y="5740545"/>
                <a:ext cx="254058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𝐶𝐸𝑅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 1/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139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0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.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72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%</m:t>
                      </m:r>
                    </m:oMath>
                  </m:oMathPara>
                </a14:m>
                <a:endParaRPr lang="vi-VN" altLang="en-US" sz="1600">
                  <a:solidFill>
                    <a:schemeClr val="accent1">
                      <a:lumMod val="50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23" name="Text Box 17">
                <a:extLst>
                  <a:ext uri="{FF2B5EF4-FFF2-40B4-BE49-F238E27FC236}">
                    <a16:creationId xmlns:a16="http://schemas.microsoft.com/office/drawing/2014/main" id="{05FD9B54-DE0F-6D56-17C0-7C8826B0C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68" y="5740545"/>
                <a:ext cx="2540580" cy="350865"/>
              </a:xfrm>
              <a:prstGeom prst="rect">
                <a:avLst/>
              </a:prstGeom>
              <a:blipFill>
                <a:blip r:embed="rId5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4500FEBE-53F1-DA06-5D46-F04C18751B2B}"/>
                  </a:ext>
                </a:extLst>
              </p:cNvPr>
              <p:cNvSpPr txBox="1"/>
              <p:nvPr/>
            </p:nvSpPr>
            <p:spPr>
              <a:xfrm>
                <a:off x="4089568" y="6168131"/>
                <a:ext cx="2540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𝑊𝐸𝑅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 1/64 = 1.56%</m:t>
                      </m:r>
                    </m:oMath>
                  </m:oMathPara>
                </a14:m>
                <a:endParaRPr lang="vi-VN" altLang="en-US" sz="1600">
                  <a:solidFill>
                    <a:schemeClr val="accent1">
                      <a:lumMod val="50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4500FEBE-53F1-DA06-5D46-F04C18751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68" y="6168131"/>
                <a:ext cx="2540580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618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31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Trích xuất thông tin OCR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ADDFB-B342-4127-C726-E408180D5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4" y="1947017"/>
            <a:ext cx="5087143" cy="1048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 Box 17">
            <a:extLst>
              <a:ext uri="{FF2B5EF4-FFF2-40B4-BE49-F238E27FC236}">
                <a16:creationId xmlns:a16="http://schemas.microsoft.com/office/drawing/2014/main" id="{AA06856B-6932-1BFB-236D-E55625336C22}"/>
              </a:ext>
            </a:extLst>
          </p:cNvPr>
          <p:cNvSpPr txBox="1"/>
          <p:nvPr/>
        </p:nvSpPr>
        <p:spPr>
          <a:xfrm>
            <a:off x="1773925" y="3256567"/>
            <a:ext cx="1705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Ảnh đầu vào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7C2EE-EF83-5455-81C8-2609805B0864}"/>
              </a:ext>
            </a:extLst>
          </p:cNvPr>
          <p:cNvSpPr txBox="1"/>
          <p:nvPr/>
        </p:nvSpPr>
        <p:spPr>
          <a:xfrm>
            <a:off x="562595" y="3905023"/>
            <a:ext cx="4892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/>
              <a:t>Kiến trúc tập lệnh (Instruction Set Architecture): bao gồm: tập lệnh,</a:t>
            </a:r>
          </a:p>
          <a:p>
            <a:r>
              <a:rPr lang="vi-VN" sz="1200"/>
              <a:t>biểu diễn dữ liệu, các cơ chế vào ra, kỹ thuật đánh địa chỉ</a:t>
            </a:r>
          </a:p>
          <a:p>
            <a:endParaRPr lang="vi-VN" sz="1200"/>
          </a:p>
          <a:p>
            <a:r>
              <a:rPr lang="vi-VN" sz="1200"/>
              <a:t>* Tập lệnh: tập hợp các chuỗi số nhị phân mã hoá cho các thao tác mà</a:t>
            </a:r>
          </a:p>
          <a:p>
            <a:r>
              <a:rPr lang="vi-VN" sz="1200"/>
              <a:t>máy tính có </a:t>
            </a:r>
            <a:r>
              <a:rPr lang="en-US" sz="1200">
                <a:solidFill>
                  <a:schemeClr val="accent6"/>
                </a:solidFill>
              </a:rPr>
              <a:t>thể</a:t>
            </a:r>
            <a:r>
              <a:rPr lang="vi-VN" sz="1200"/>
              <a:t> thực hiện</a:t>
            </a:r>
          </a:p>
          <a:p>
            <a:r>
              <a:rPr lang="vi-VN" sz="1200"/>
              <a:t>* Các kiểu dữ liệu: các kiểu dữ liệu mà máy tính có thể xử lý</a:t>
            </a:r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1649B-2802-0217-3F83-18B9B3BEB8E2}"/>
              </a:ext>
            </a:extLst>
          </p:cNvPr>
          <p:cNvSpPr txBox="1"/>
          <p:nvPr/>
        </p:nvSpPr>
        <p:spPr>
          <a:xfrm>
            <a:off x="6389370" y="3905022"/>
            <a:ext cx="4892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/>
              <a:t>Kiến trúc tập lệnh (Instruction Set Architecture): bao gồm: tập lệnh,</a:t>
            </a:r>
          </a:p>
          <a:p>
            <a:r>
              <a:rPr lang="vi-VN" sz="1200"/>
              <a:t>biểu diễn dữ liệu, các cơ chế vào ra, kỹ thuật đánh địa chỉ</a:t>
            </a:r>
          </a:p>
          <a:p>
            <a:endParaRPr lang="vi-VN" sz="1200"/>
          </a:p>
          <a:p>
            <a:r>
              <a:rPr lang="vi-VN" sz="1200"/>
              <a:t>* Tập lệnh: tập hợp các chuỗi số nhị phân mã hoá cho các thao tác mà</a:t>
            </a:r>
          </a:p>
          <a:p>
            <a:r>
              <a:rPr lang="vi-VN" sz="1200"/>
              <a:t>máy tính có </a:t>
            </a:r>
            <a:r>
              <a:rPr lang="vi-VN" sz="1200">
                <a:solidFill>
                  <a:schemeClr val="accent6"/>
                </a:solidFill>
              </a:rPr>
              <a:t>thê</a:t>
            </a:r>
            <a:r>
              <a:rPr lang="vi-VN" sz="1200"/>
              <a:t> thực hiện</a:t>
            </a:r>
          </a:p>
          <a:p>
            <a:r>
              <a:rPr lang="vi-VN" sz="1200"/>
              <a:t>* Các kiểu dữ liệu: các kiểu dữ liệu mà máy tính có thể xử lý</a:t>
            </a:r>
            <a:endParaRPr lang="en-US" sz="1200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52302181-5471-28C2-7D05-86475DD69F49}"/>
              </a:ext>
            </a:extLst>
          </p:cNvPr>
          <p:cNvSpPr txBox="1"/>
          <p:nvPr/>
        </p:nvSpPr>
        <p:spPr>
          <a:xfrm>
            <a:off x="1365885" y="5571268"/>
            <a:ext cx="2095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mong đợi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48E5AE7A-6E0C-72D9-B253-DAE97FDA33EA}"/>
              </a:ext>
            </a:extLst>
          </p:cNvPr>
          <p:cNvSpPr txBox="1"/>
          <p:nvPr/>
        </p:nvSpPr>
        <p:spPr>
          <a:xfrm>
            <a:off x="7609260" y="5565816"/>
            <a:ext cx="254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trích xuất được từ ứng dụng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22AC18-23B6-95EE-486D-26229F6E6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70" y="1849173"/>
            <a:ext cx="4028705" cy="1462142"/>
          </a:xfrm>
          <a:prstGeom prst="rect">
            <a:avLst/>
          </a:prstGeom>
        </p:spPr>
      </p:pic>
      <p:sp>
        <p:nvSpPr>
          <p:cNvPr id="22" name="Text Box 17">
            <a:extLst>
              <a:ext uri="{FF2B5EF4-FFF2-40B4-BE49-F238E27FC236}">
                <a16:creationId xmlns:a16="http://schemas.microsoft.com/office/drawing/2014/main" id="{0BB612F7-B14D-BB96-7CE5-0FBCA12E96D7}"/>
              </a:ext>
            </a:extLst>
          </p:cNvPr>
          <p:cNvSpPr txBox="1"/>
          <p:nvPr/>
        </p:nvSpPr>
        <p:spPr>
          <a:xfrm>
            <a:off x="7234443" y="3356679"/>
            <a:ext cx="2845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Thông tin được trích xuất</a:t>
            </a:r>
            <a:endParaRPr lang="vi-VN" altLang="en-US" sz="16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Box 17">
                <a:extLst>
                  <a:ext uri="{FF2B5EF4-FFF2-40B4-BE49-F238E27FC236}">
                    <a16:creationId xmlns:a16="http://schemas.microsoft.com/office/drawing/2014/main" id="{05FD9B54-DE0F-6D56-17C0-7C8826B0C34B}"/>
                  </a:ext>
                </a:extLst>
              </p:cNvPr>
              <p:cNvSpPr txBox="1"/>
              <p:nvPr/>
            </p:nvSpPr>
            <p:spPr>
              <a:xfrm>
                <a:off x="4089568" y="5740545"/>
                <a:ext cx="254058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𝐶𝐸𝑅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 1/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139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0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.</m:t>
                      </m:r>
                      <m:r>
                        <a:rPr lang="en-US" altLang="en-US" sz="16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72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%</m:t>
                      </m:r>
                    </m:oMath>
                  </m:oMathPara>
                </a14:m>
                <a:endParaRPr lang="vi-VN" altLang="en-US" sz="1600">
                  <a:solidFill>
                    <a:schemeClr val="accent1">
                      <a:lumMod val="50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23" name="Text Box 17">
                <a:extLst>
                  <a:ext uri="{FF2B5EF4-FFF2-40B4-BE49-F238E27FC236}">
                    <a16:creationId xmlns:a16="http://schemas.microsoft.com/office/drawing/2014/main" id="{05FD9B54-DE0F-6D56-17C0-7C8826B0C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68" y="5740545"/>
                <a:ext cx="2540580" cy="350865"/>
              </a:xfrm>
              <a:prstGeom prst="rect">
                <a:avLst/>
              </a:prstGeom>
              <a:blipFill>
                <a:blip r:embed="rId5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4500FEBE-53F1-DA06-5D46-F04C18751B2B}"/>
                  </a:ext>
                </a:extLst>
              </p:cNvPr>
              <p:cNvSpPr txBox="1"/>
              <p:nvPr/>
            </p:nvSpPr>
            <p:spPr>
              <a:xfrm>
                <a:off x="4089568" y="6168131"/>
                <a:ext cx="2540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𝑊𝐸𝑅</m:t>
                      </m:r>
                      <m:r>
                        <a:rPr lang="en-US" altLang="en-US" sz="16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charset="0"/>
                        </a:rPr>
                        <m:t> = 1/64 = 1.56%</m:t>
                      </m:r>
                    </m:oMath>
                  </m:oMathPara>
                </a14:m>
                <a:endParaRPr lang="vi-VN" altLang="en-US" sz="1600">
                  <a:solidFill>
                    <a:schemeClr val="accent1">
                      <a:lumMod val="50000"/>
                    </a:schemeClr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4500FEBE-53F1-DA06-5D46-F04C18751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68" y="6168131"/>
                <a:ext cx="2540580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289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Kết quả và nhân xét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7253" y="6313818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32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0" y="1322361"/>
            <a:ext cx="526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Kết quả xử lý Filter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73C55-FC36-EABA-2A9B-1C17409A5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2"/>
          <a:stretch/>
        </p:blipFill>
        <p:spPr>
          <a:xfrm>
            <a:off x="852999" y="1876359"/>
            <a:ext cx="2309884" cy="2229224"/>
          </a:xfrm>
          <a:prstGeom prst="rect">
            <a:avLst/>
          </a:prstGeom>
        </p:spPr>
      </p:pic>
      <p:sp>
        <p:nvSpPr>
          <p:cNvPr id="13" name="Text Box 17">
            <a:extLst>
              <a:ext uri="{FF2B5EF4-FFF2-40B4-BE49-F238E27FC236}">
                <a16:creationId xmlns:a16="http://schemas.microsoft.com/office/drawing/2014/main" id="{5C1A4A83-617E-95AE-4C71-0A6D7A643CE3}"/>
              </a:ext>
            </a:extLst>
          </p:cNvPr>
          <p:cNvSpPr txBox="1"/>
          <p:nvPr/>
        </p:nvSpPr>
        <p:spPr>
          <a:xfrm>
            <a:off x="2896597" y="2860808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C6229E99-0A31-96DD-2886-64A9FAA1F93B}"/>
              </a:ext>
            </a:extLst>
          </p:cNvPr>
          <p:cNvSpPr txBox="1"/>
          <p:nvPr/>
        </p:nvSpPr>
        <p:spPr>
          <a:xfrm>
            <a:off x="2971651" y="4644942"/>
            <a:ext cx="17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 </a:t>
            </a:r>
            <a:endParaRPr lang="vi-VN" altLang="en-US" sz="24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48B3A-CA77-5AC8-3C6B-F0219833C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51" r="-319"/>
          <a:stretch/>
        </p:blipFill>
        <p:spPr>
          <a:xfrm>
            <a:off x="852999" y="4084594"/>
            <a:ext cx="2309884" cy="2229224"/>
          </a:xfrm>
          <a:prstGeom prst="rect">
            <a:avLst/>
          </a:prstGeom>
        </p:spPr>
      </p:pic>
      <p:sp>
        <p:nvSpPr>
          <p:cNvPr id="3" name="Text Box 17">
            <a:extLst>
              <a:ext uri="{FF2B5EF4-FFF2-40B4-BE49-F238E27FC236}">
                <a16:creationId xmlns:a16="http://schemas.microsoft.com/office/drawing/2014/main" id="{A3C04AF2-25EA-5B59-1AF0-D199C416F515}"/>
              </a:ext>
            </a:extLst>
          </p:cNvPr>
          <p:cNvSpPr txBox="1"/>
          <p:nvPr/>
        </p:nvSpPr>
        <p:spPr>
          <a:xfrm>
            <a:off x="5375213" y="3322473"/>
            <a:ext cx="52686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Nhận xét: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Filter đạt hiểu quả tốt hình ảnh yêu cầu của đề tài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Thời gian đáp ứng nhanh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71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Thu thập </a:t>
            </a:r>
            <a:r>
              <a:rPr lang="vi-VN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tập </a:t>
            </a:r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dữ liệu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33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924068-5497-37AE-24C6-89D664CEA4DB}"/>
              </a:ext>
            </a:extLst>
          </p:cNvPr>
          <p:cNvSpPr/>
          <p:nvPr/>
        </p:nvSpPr>
        <p:spPr>
          <a:xfrm>
            <a:off x="5390644" y="2057995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3A2BB4-EF49-97C0-8903-571AF96BE498}"/>
              </a:ext>
            </a:extLst>
          </p:cNvPr>
          <p:cNvSpPr/>
          <p:nvPr/>
        </p:nvSpPr>
        <p:spPr>
          <a:xfrm>
            <a:off x="1880093" y="3429000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Simple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B7A8CF-759B-129A-37CA-E171562A76CF}"/>
              </a:ext>
            </a:extLst>
          </p:cNvPr>
          <p:cNvSpPr/>
          <p:nvPr/>
        </p:nvSpPr>
        <p:spPr>
          <a:xfrm>
            <a:off x="5232024" y="3463552"/>
            <a:ext cx="162352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Intermediate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ECC546E-D435-E93F-FC6B-B86C99FBD1A5}"/>
              </a:ext>
            </a:extLst>
          </p:cNvPr>
          <p:cNvSpPr/>
          <p:nvPr/>
        </p:nvSpPr>
        <p:spPr>
          <a:xfrm>
            <a:off x="8851433" y="3425948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Complex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1BAEDE7-A8D7-15BB-2F4A-352DC9C4E7C7}"/>
              </a:ext>
            </a:extLst>
          </p:cNvPr>
          <p:cNvSpPr/>
          <p:nvPr/>
        </p:nvSpPr>
        <p:spPr>
          <a:xfrm rot="16200000">
            <a:off x="5719665" y="-526002"/>
            <a:ext cx="559837" cy="70726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AFFE6CB4-9B1F-06B9-FA31-906489E0C063}"/>
              </a:ext>
            </a:extLst>
          </p:cNvPr>
          <p:cNvSpPr txBox="1"/>
          <p:nvPr/>
        </p:nvSpPr>
        <p:spPr>
          <a:xfrm>
            <a:off x="995370" y="4342361"/>
            <a:ext cx="3075731" cy="8952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Đối tượng thực hiện Inpaint đơn giản và kích thước nhỏ, nền có cấu trúc đơn giản tương đối đồng nhất.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16E80843-A86D-ED50-0CE3-C19423DBBD3E}"/>
              </a:ext>
            </a:extLst>
          </p:cNvPr>
          <p:cNvSpPr txBox="1"/>
          <p:nvPr/>
        </p:nvSpPr>
        <p:spPr>
          <a:xfrm>
            <a:off x="4598411" y="4347352"/>
            <a:ext cx="2718318" cy="7844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Đối tượng thực hiện Inpaint kích thước trung bình,  nền có cấu trúc tương đối đồng nhất.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8C3E2F1C-395A-B773-7CDE-8AAE5DAD6EB4}"/>
              </a:ext>
            </a:extLst>
          </p:cNvPr>
          <p:cNvSpPr txBox="1"/>
          <p:nvPr/>
        </p:nvSpPr>
        <p:spPr>
          <a:xfrm>
            <a:off x="8236351" y="4345987"/>
            <a:ext cx="2743200" cy="10178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Đối tượng thực hiện Inpaint kích thước trung bình hoặc lớn, nền có cấu trúc phức tạp.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9" name="Picture 28" descr="A cartoon of a person sitting on a roof&#10;&#10;Description automatically generated">
            <a:extLst>
              <a:ext uri="{FF2B5EF4-FFF2-40B4-BE49-F238E27FC236}">
                <a16:creationId xmlns:a16="http://schemas.microsoft.com/office/drawing/2014/main" id="{75E08D21-C813-447C-17B8-8B26C141A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54"/>
          <a:stretch/>
        </p:blipFill>
        <p:spPr>
          <a:xfrm>
            <a:off x="710578" y="5228908"/>
            <a:ext cx="3505406" cy="1331423"/>
          </a:xfrm>
          <a:prstGeom prst="rect">
            <a:avLst/>
          </a:prstGeom>
        </p:spPr>
      </p:pic>
      <p:pic>
        <p:nvPicPr>
          <p:cNvPr id="31" name="Picture 30" descr="A person holding a pink feather&#10;&#10;Description automatically generated">
            <a:extLst>
              <a:ext uri="{FF2B5EF4-FFF2-40B4-BE49-F238E27FC236}">
                <a16:creationId xmlns:a16="http://schemas.microsoft.com/office/drawing/2014/main" id="{05BF6A2F-4009-B722-3BA8-FF77704D5C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8"/>
          <a:stretch/>
        </p:blipFill>
        <p:spPr>
          <a:xfrm>
            <a:off x="4753200" y="5131838"/>
            <a:ext cx="2408739" cy="154952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93FC22C-3E13-6F5A-7C79-661B4D1C1A5C}"/>
              </a:ext>
            </a:extLst>
          </p:cNvPr>
          <p:cNvSpPr/>
          <p:nvPr/>
        </p:nvSpPr>
        <p:spPr>
          <a:xfrm>
            <a:off x="1551940" y="5617406"/>
            <a:ext cx="1835072" cy="811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4E556E-86DA-AD43-A2CF-CADF44B93B78}"/>
              </a:ext>
            </a:extLst>
          </p:cNvPr>
          <p:cNvSpPr/>
          <p:nvPr/>
        </p:nvSpPr>
        <p:spPr>
          <a:xfrm>
            <a:off x="4930232" y="5114434"/>
            <a:ext cx="460412" cy="1566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erson standing on a bridge&#10;&#10;Description automatically generated">
            <a:extLst>
              <a:ext uri="{FF2B5EF4-FFF2-40B4-BE49-F238E27FC236}">
                <a16:creationId xmlns:a16="http://schemas.microsoft.com/office/drawing/2014/main" id="{8047FC27-921E-71F6-DB81-EB7C685F52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039" y="5094521"/>
            <a:ext cx="2403709" cy="16037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Thu thập </a:t>
            </a:r>
            <a:r>
              <a:rPr lang="vi-VN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tập dữ liệu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34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2441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Filter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924068-5497-37AE-24C6-89D664CEA4DB}"/>
              </a:ext>
            </a:extLst>
          </p:cNvPr>
          <p:cNvSpPr/>
          <p:nvPr/>
        </p:nvSpPr>
        <p:spPr>
          <a:xfrm>
            <a:off x="655063" y="3504570"/>
            <a:ext cx="1254306" cy="14470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Các chuẩn ảnh khác nhau</a:t>
            </a:r>
          </a:p>
        </p:txBody>
      </p:sp>
      <p:pic>
        <p:nvPicPr>
          <p:cNvPr id="2" name="Picture 1" descr="A sunset over a beach&#10;&#10;Description automatically generated">
            <a:extLst>
              <a:ext uri="{FF2B5EF4-FFF2-40B4-BE49-F238E27FC236}">
                <a16:creationId xmlns:a16="http://schemas.microsoft.com/office/drawing/2014/main" id="{CF555E06-DB5B-270A-4E22-D9361908D4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65" y="2349972"/>
            <a:ext cx="1655450" cy="1241588"/>
          </a:xfrm>
          <a:prstGeom prst="rect">
            <a:avLst/>
          </a:prstGeom>
        </p:spPr>
      </p:pic>
      <p:pic>
        <p:nvPicPr>
          <p:cNvPr id="3" name="Picture 2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552FBEC7-AF91-74A8-FB2F-D9BFBF8996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00" y="2341396"/>
            <a:ext cx="1655450" cy="1191924"/>
          </a:xfrm>
          <a:prstGeom prst="rect">
            <a:avLst/>
          </a:prstGeom>
        </p:spPr>
      </p:pic>
      <p:pic>
        <p:nvPicPr>
          <p:cNvPr id="4" name="Picture 3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70D5100C-677E-BFD3-A51E-A06DAA52BF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99" y="2378244"/>
            <a:ext cx="1910401" cy="1273702"/>
          </a:xfrm>
          <a:prstGeom prst="rect">
            <a:avLst/>
          </a:prstGeom>
        </p:spPr>
      </p:pic>
      <p:pic>
        <p:nvPicPr>
          <p:cNvPr id="6" name="Picture 5" descr="A mountain with snow on it&#10;&#10;Description automatically generated">
            <a:extLst>
              <a:ext uri="{FF2B5EF4-FFF2-40B4-BE49-F238E27FC236}">
                <a16:creationId xmlns:a16="http://schemas.microsoft.com/office/drawing/2014/main" id="{6D90C5B2-BE19-B95A-DF08-649A845B59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15" y="4562054"/>
            <a:ext cx="1817876" cy="83622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AB2F93F-7F14-3ADE-CA2E-DBB83332C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7635" y="3405109"/>
            <a:ext cx="1555956" cy="1555956"/>
          </a:xfrm>
          <a:prstGeom prst="rect">
            <a:avLst/>
          </a:prstGeom>
        </p:spPr>
      </p:pic>
      <p:pic>
        <p:nvPicPr>
          <p:cNvPr id="11" name="Picture 10" descr="A lake with trees and grass&#10;&#10;Description automatically generated">
            <a:extLst>
              <a:ext uri="{FF2B5EF4-FFF2-40B4-BE49-F238E27FC236}">
                <a16:creationId xmlns:a16="http://schemas.microsoft.com/office/drawing/2014/main" id="{7D83BFD5-0578-7294-F6B9-07919191F6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98" y="4448460"/>
            <a:ext cx="1874402" cy="1119208"/>
          </a:xfrm>
          <a:prstGeom prst="rect">
            <a:avLst/>
          </a:prstGeom>
        </p:spPr>
      </p:pic>
      <p:pic>
        <p:nvPicPr>
          <p:cNvPr id="12" name="Picture 11" descr="A lion lying in the grass&#10;&#10;Description automatically generated">
            <a:extLst>
              <a:ext uri="{FF2B5EF4-FFF2-40B4-BE49-F238E27FC236}">
                <a16:creationId xmlns:a16="http://schemas.microsoft.com/office/drawing/2014/main" id="{B43F05BB-B563-3606-2AC7-F82244DC01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69" y="4477201"/>
            <a:ext cx="1538701" cy="1018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4E12E2-5B71-BCC9-B00E-2DD9E73FED87}"/>
              </a:ext>
            </a:extLst>
          </p:cNvPr>
          <p:cNvSpPr txBox="1"/>
          <p:nvPr/>
        </p:nvSpPr>
        <p:spPr>
          <a:xfrm flipH="1">
            <a:off x="4409347" y="3797719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8F381B-E302-8187-21C2-DBB624063A98}"/>
              </a:ext>
            </a:extLst>
          </p:cNvPr>
          <p:cNvSpPr txBox="1"/>
          <p:nvPr/>
        </p:nvSpPr>
        <p:spPr>
          <a:xfrm flipH="1">
            <a:off x="6799423" y="3763830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6FF65F-FD9D-01B9-57D9-71ED5A5DF5E9}"/>
              </a:ext>
            </a:extLst>
          </p:cNvPr>
          <p:cNvSpPr txBox="1"/>
          <p:nvPr/>
        </p:nvSpPr>
        <p:spPr>
          <a:xfrm flipH="1">
            <a:off x="9040299" y="3756617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40391-D5F1-B7BA-566B-21B5046D4B6B}"/>
              </a:ext>
            </a:extLst>
          </p:cNvPr>
          <p:cNvSpPr txBox="1"/>
          <p:nvPr/>
        </p:nvSpPr>
        <p:spPr>
          <a:xfrm flipH="1">
            <a:off x="2450254" y="4951588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8D78E7-D3C0-F90B-84C0-34714A9164D5}"/>
              </a:ext>
            </a:extLst>
          </p:cNvPr>
          <p:cNvSpPr txBox="1"/>
          <p:nvPr/>
        </p:nvSpPr>
        <p:spPr>
          <a:xfrm flipH="1">
            <a:off x="4436091" y="5813663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C0C708-E42B-A5C4-6731-3448CC497CB8}"/>
              </a:ext>
            </a:extLst>
          </p:cNvPr>
          <p:cNvSpPr txBox="1"/>
          <p:nvPr/>
        </p:nvSpPr>
        <p:spPr>
          <a:xfrm flipH="1">
            <a:off x="6774275" y="5725733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1148E-081B-FAF5-F1A2-EB80D4B50E79}"/>
              </a:ext>
            </a:extLst>
          </p:cNvPr>
          <p:cNvSpPr txBox="1"/>
          <p:nvPr/>
        </p:nvSpPr>
        <p:spPr>
          <a:xfrm flipH="1">
            <a:off x="9015151" y="5741516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1941239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en-US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Thu thập </a:t>
            </a:r>
            <a:r>
              <a:rPr lang="vi-VN" altLang="en-US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tập dữ liệu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35</a:t>
            </a:fld>
            <a:endParaRPr lang="en-US"/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EC506FC-D432-329A-E1D3-CF230241EAD3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 – Trích xuất thông tin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BC6B6A6-CCD3-2F42-4798-12FDCAEFBE8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5FFD7F4-F94E-B042-6683-0B4D652B2D55}"/>
              </a:ext>
            </a:extLst>
          </p:cNvPr>
          <p:cNvSpPr/>
          <p:nvPr/>
        </p:nvSpPr>
        <p:spPr>
          <a:xfrm>
            <a:off x="5390644" y="1946026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9CC5E0-C9D6-E0C1-9883-CC74075FB5C0}"/>
              </a:ext>
            </a:extLst>
          </p:cNvPr>
          <p:cNvSpPr/>
          <p:nvPr/>
        </p:nvSpPr>
        <p:spPr>
          <a:xfrm>
            <a:off x="1880093" y="3149078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Simple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8329700-E941-1974-CC3E-07CC6AFFC669}"/>
              </a:ext>
            </a:extLst>
          </p:cNvPr>
          <p:cNvSpPr/>
          <p:nvPr/>
        </p:nvSpPr>
        <p:spPr>
          <a:xfrm>
            <a:off x="5232024" y="3183630"/>
            <a:ext cx="162352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Intermediate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BF4225E-10BD-DC30-075E-0085F29B7387}"/>
              </a:ext>
            </a:extLst>
          </p:cNvPr>
          <p:cNvSpPr/>
          <p:nvPr/>
        </p:nvSpPr>
        <p:spPr>
          <a:xfrm>
            <a:off x="8851433" y="3146026"/>
            <a:ext cx="1306286" cy="533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Complex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78E0C6E-EA5A-FD88-B6D0-D96CAC57EDEE}"/>
              </a:ext>
            </a:extLst>
          </p:cNvPr>
          <p:cNvSpPr/>
          <p:nvPr/>
        </p:nvSpPr>
        <p:spPr>
          <a:xfrm rot="16200000">
            <a:off x="5825915" y="-744220"/>
            <a:ext cx="347338" cy="7072604"/>
          </a:xfrm>
          <a:prstGeom prst="rightBrace">
            <a:avLst>
              <a:gd name="adj1" fmla="val 8333"/>
              <a:gd name="adj2" fmla="val 501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6D6DDBEC-F54D-D68C-4B87-7C64CD3E9A86}"/>
              </a:ext>
            </a:extLst>
          </p:cNvPr>
          <p:cNvSpPr txBox="1"/>
          <p:nvPr/>
        </p:nvSpPr>
        <p:spPr>
          <a:xfrm>
            <a:off x="1042025" y="3857163"/>
            <a:ext cx="3075731" cy="8952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Chữ đen và nền trắng (có độ tương phản tốt), không có ảnh hưởng nhiều bởi ngữ cảnh trong ảnh.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7712882A-87A4-845D-EB3B-575D08B3E8D5}"/>
              </a:ext>
            </a:extLst>
          </p:cNvPr>
          <p:cNvSpPr txBox="1"/>
          <p:nvPr/>
        </p:nvSpPr>
        <p:spPr>
          <a:xfrm>
            <a:off x="4645066" y="3862154"/>
            <a:ext cx="2718318" cy="7844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Chữ và nền có độ tương phản tốt, tuy nhiêu có ảnh hưởng với yếu tố ngữ cảnh</a:t>
            </a:r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B8FB3034-4EF6-A316-3674-F5732B086BC8}"/>
              </a:ext>
            </a:extLst>
          </p:cNvPr>
          <p:cNvSpPr txBox="1"/>
          <p:nvPr/>
        </p:nvSpPr>
        <p:spPr>
          <a:xfrm>
            <a:off x="8283006" y="3860789"/>
            <a:ext cx="2743200" cy="10178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1400">
                <a:solidFill>
                  <a:schemeClr val="accent1">
                    <a:lumMod val="50000"/>
                  </a:schemeClr>
                </a:solidFill>
              </a:rPr>
              <a:t>Chữ và nền không phân biệt rõ, số lượng chi tiết nhiều và không theo cấu trúc cố định, có yếu tố ngữ cảnh.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5" name="Picture 34" descr="A close-up of a text&#10;&#10;Description automatically generated">
            <a:extLst>
              <a:ext uri="{FF2B5EF4-FFF2-40B4-BE49-F238E27FC236}">
                <a16:creationId xmlns:a16="http://schemas.microsoft.com/office/drawing/2014/main" id="{C5640A07-74BC-5491-963A-2571BB4DC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5234403"/>
            <a:ext cx="3299625" cy="6024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7" name="Picture 36" descr="A car on a screen&#10;&#10;Description automatically generated">
            <a:extLst>
              <a:ext uri="{FF2B5EF4-FFF2-40B4-BE49-F238E27FC236}">
                <a16:creationId xmlns:a16="http://schemas.microsoft.com/office/drawing/2014/main" id="{4DF9DF98-E31E-0BCC-8A4E-D48851FC5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58" y="4811684"/>
            <a:ext cx="2764167" cy="1534820"/>
          </a:xfrm>
          <a:prstGeom prst="rect">
            <a:avLst/>
          </a:prstGeom>
        </p:spPr>
      </p:pic>
      <p:pic>
        <p:nvPicPr>
          <p:cNvPr id="39" name="Picture 38" descr="A receipt on a table&#10;&#10;Description automatically generated">
            <a:extLst>
              <a:ext uri="{FF2B5EF4-FFF2-40B4-BE49-F238E27FC236}">
                <a16:creationId xmlns:a16="http://schemas.microsoft.com/office/drawing/2014/main" id="{4D876450-4E9F-35BB-3CEC-F8F20FA91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23" y="4846540"/>
            <a:ext cx="1683165" cy="16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9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2FFEA-CB14-4533-3ECE-2B19B5AF8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767" y="1969995"/>
            <a:ext cx="7826222" cy="41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28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B8D339F7-9409-6450-2668-AF23D42C7F7F}"/>
              </a:ext>
            </a:extLst>
          </p:cNvPr>
          <p:cNvSpPr txBox="1"/>
          <p:nvPr/>
        </p:nvSpPr>
        <p:spPr>
          <a:xfrm>
            <a:off x="5155727" y="1976995"/>
            <a:ext cx="2467286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Inpaint OpenCV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CC133F-432F-1023-61C4-1DC9CCBA0BAF}"/>
              </a:ext>
            </a:extLst>
          </p:cNvPr>
          <p:cNvGrpSpPr/>
          <p:nvPr/>
        </p:nvGrpSpPr>
        <p:grpSpPr>
          <a:xfrm>
            <a:off x="1145807" y="2639021"/>
            <a:ext cx="9900387" cy="2711594"/>
            <a:chOff x="1253464" y="2639021"/>
            <a:chExt cx="9900387" cy="2711594"/>
          </a:xfrm>
        </p:grpSpPr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8B440F44-30C0-4BEC-EF24-DA7EBE7E6470}"/>
                </a:ext>
              </a:extLst>
            </p:cNvPr>
            <p:cNvSpPr txBox="1"/>
            <p:nvPr/>
          </p:nvSpPr>
          <p:spPr>
            <a:xfrm>
              <a:off x="1403207" y="5038139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Ảnh đầu vào – Input_image</a:t>
              </a:r>
            </a:p>
          </p:txBody>
        </p:sp>
        <p:sp>
          <p:nvSpPr>
            <p:cNvPr id="7" name="Text Box 11">
              <a:extLst>
                <a:ext uri="{FF2B5EF4-FFF2-40B4-BE49-F238E27FC236}">
                  <a16:creationId xmlns:a16="http://schemas.microsoft.com/office/drawing/2014/main" id="{D8A72AB8-F7F5-0B1B-1CF1-CE2AD0134F85}"/>
                </a:ext>
              </a:extLst>
            </p:cNvPr>
            <p:cNvSpPr txBox="1"/>
            <p:nvPr/>
          </p:nvSpPr>
          <p:spPr>
            <a:xfrm>
              <a:off x="4595455" y="5038139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Mặt nạ - Mask</a:t>
              </a:r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C65EF68D-C8A2-D0A7-165F-3D4AB63FC0F7}"/>
                </a:ext>
              </a:extLst>
            </p:cNvPr>
            <p:cNvSpPr txBox="1"/>
            <p:nvPr/>
          </p:nvSpPr>
          <p:spPr>
            <a:xfrm>
              <a:off x="8002412" y="4995660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Ảnh đã Inpaint - Inpainted</a:t>
              </a:r>
            </a:p>
          </p:txBody>
        </p:sp>
        <p:pic>
          <p:nvPicPr>
            <p:cNvPr id="15" name="Picture 14" descr="A person standing on a bridge&#10;&#10;Description automatically generated">
              <a:extLst>
                <a:ext uri="{FF2B5EF4-FFF2-40B4-BE49-F238E27FC236}">
                  <a16:creationId xmlns:a16="http://schemas.microsoft.com/office/drawing/2014/main" id="{13A1BD5F-6770-B6BA-FBB2-797D60E44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464" y="2639021"/>
              <a:ext cx="3151441" cy="2102603"/>
            </a:xfrm>
            <a:prstGeom prst="rect">
              <a:avLst/>
            </a:prstGeom>
          </p:spPr>
        </p:pic>
        <p:pic>
          <p:nvPicPr>
            <p:cNvPr id="16" name="Picture 15" descr="A black and white square with a white square in the middle&#10;&#10;Description automatically generated">
              <a:extLst>
                <a:ext uri="{FF2B5EF4-FFF2-40B4-BE49-F238E27FC236}">
                  <a16:creationId xmlns:a16="http://schemas.microsoft.com/office/drawing/2014/main" id="{B0166425-64BC-401B-F66C-06E3CDF88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938" y="2639021"/>
              <a:ext cx="3151441" cy="2102602"/>
            </a:xfrm>
            <a:prstGeom prst="rect">
              <a:avLst/>
            </a:prstGeom>
          </p:spPr>
        </p:pic>
        <p:pic>
          <p:nvPicPr>
            <p:cNvPr id="17" name="Picture 16" descr="A red bridge with a city in the background&#10;&#10;Description automatically generated">
              <a:extLst>
                <a:ext uri="{FF2B5EF4-FFF2-40B4-BE49-F238E27FC236}">
                  <a16:creationId xmlns:a16="http://schemas.microsoft.com/office/drawing/2014/main" id="{30BF0745-7E7C-C9D2-C151-E0F00221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412" y="2639022"/>
              <a:ext cx="3151439" cy="2102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067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4.1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Inpaint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1708CDFA-36DA-F6A2-10A1-1A276E23DC4D}"/>
              </a:ext>
            </a:extLst>
          </p:cNvPr>
          <p:cNvSpPr txBox="1"/>
          <p:nvPr/>
        </p:nvSpPr>
        <p:spPr>
          <a:xfrm>
            <a:off x="5155727" y="1739884"/>
            <a:ext cx="2467286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Inpaint Anything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A170CD-8BF2-8F8B-E05A-C0452079251A}"/>
              </a:ext>
            </a:extLst>
          </p:cNvPr>
          <p:cNvGrpSpPr/>
          <p:nvPr/>
        </p:nvGrpSpPr>
        <p:grpSpPr>
          <a:xfrm>
            <a:off x="305110" y="2455365"/>
            <a:ext cx="11581780" cy="2946322"/>
            <a:chOff x="510383" y="2455365"/>
            <a:chExt cx="11581780" cy="2946322"/>
          </a:xfrm>
        </p:grpSpPr>
        <p:pic>
          <p:nvPicPr>
            <p:cNvPr id="11" name="Picture 10" descr="A person standing on a bridge&#10;&#10;Description automatically generated">
              <a:extLst>
                <a:ext uri="{FF2B5EF4-FFF2-40B4-BE49-F238E27FC236}">
                  <a16:creationId xmlns:a16="http://schemas.microsoft.com/office/drawing/2014/main" id="{D24FBD49-F82B-5AA9-AB68-DC857C51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3" y="2455366"/>
              <a:ext cx="3786456" cy="2526277"/>
            </a:xfrm>
            <a:prstGeom prst="rect">
              <a:avLst/>
            </a:prstGeom>
          </p:spPr>
        </p:pic>
        <p:pic>
          <p:nvPicPr>
            <p:cNvPr id="12" name="Picture 11" descr="A white and black screen">
              <a:extLst>
                <a:ext uri="{FF2B5EF4-FFF2-40B4-BE49-F238E27FC236}">
                  <a16:creationId xmlns:a16="http://schemas.microsoft.com/office/drawing/2014/main" id="{FC2F78B1-C015-95C5-6EAB-691DC8539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045" y="2455366"/>
              <a:ext cx="3786456" cy="2526276"/>
            </a:xfrm>
            <a:prstGeom prst="rect">
              <a:avLst/>
            </a:prstGeom>
          </p:spPr>
        </p:pic>
        <p:pic>
          <p:nvPicPr>
            <p:cNvPr id="13" name="Picture 12" descr="A bridge with a city in the background&#10;&#10;Description automatically generated">
              <a:extLst>
                <a:ext uri="{FF2B5EF4-FFF2-40B4-BE49-F238E27FC236}">
                  <a16:creationId xmlns:a16="http://schemas.microsoft.com/office/drawing/2014/main" id="{CCF41300-392D-DFF7-B04E-7C5F182B2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706" y="2455365"/>
              <a:ext cx="3786457" cy="2526277"/>
            </a:xfrm>
            <a:prstGeom prst="rect">
              <a:avLst/>
            </a:prstGeom>
          </p:spPr>
        </p:pic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2E32C7A9-6979-1515-FFFF-0D7F97C8E242}"/>
                </a:ext>
              </a:extLst>
            </p:cNvPr>
            <p:cNvSpPr txBox="1"/>
            <p:nvPr/>
          </p:nvSpPr>
          <p:spPr>
            <a:xfrm>
              <a:off x="768725" y="5089211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Ảnh đầu vào – Input_image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FF799FC8-D03E-CAA7-3530-FCF0FB873177}"/>
                </a:ext>
              </a:extLst>
            </p:cNvPr>
            <p:cNvSpPr txBox="1"/>
            <p:nvPr/>
          </p:nvSpPr>
          <p:spPr>
            <a:xfrm>
              <a:off x="4637333" y="5080664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Mặt nạ - Mask</a:t>
              </a:r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BC14D1BB-181F-B404-9062-5920655F5779}"/>
                </a:ext>
              </a:extLst>
            </p:cNvPr>
            <p:cNvSpPr txBox="1"/>
            <p:nvPr/>
          </p:nvSpPr>
          <p:spPr>
            <a:xfrm>
              <a:off x="8661068" y="5047078"/>
              <a:ext cx="3075731" cy="312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1">
                      <a:lumMod val="50000"/>
                    </a:schemeClr>
                  </a:solidFill>
                </a:rPr>
                <a:t>Ảnh đã Inpaint - Inpainted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375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Filter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 descr="A sunset over a beach&#10;&#10;Description automatically generated">
            <a:extLst>
              <a:ext uri="{FF2B5EF4-FFF2-40B4-BE49-F238E27FC236}">
                <a16:creationId xmlns:a16="http://schemas.microsoft.com/office/drawing/2014/main" id="{D999E205-A244-A691-5EE6-1AE50A151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65" y="2349972"/>
            <a:ext cx="1655450" cy="1241588"/>
          </a:xfrm>
          <a:prstGeom prst="rect">
            <a:avLst/>
          </a:prstGeom>
        </p:spPr>
      </p:pic>
      <p:pic>
        <p:nvPicPr>
          <p:cNvPr id="4" name="Picture 3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AFEDC1BC-B096-5732-F788-5A7C3D2651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00" y="2341396"/>
            <a:ext cx="1655450" cy="1191924"/>
          </a:xfrm>
          <a:prstGeom prst="rect">
            <a:avLst/>
          </a:prstGeom>
        </p:spPr>
      </p:pic>
      <p:pic>
        <p:nvPicPr>
          <p:cNvPr id="5" name="Picture 4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73230D79-9F8B-3295-7029-23A02DFBBB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99" y="2378244"/>
            <a:ext cx="1910401" cy="1273702"/>
          </a:xfrm>
          <a:prstGeom prst="rect">
            <a:avLst/>
          </a:prstGeom>
        </p:spPr>
      </p:pic>
      <p:pic>
        <p:nvPicPr>
          <p:cNvPr id="7" name="Picture 6" descr="A mountain with snow on it&#10;&#10;Description automatically generated">
            <a:extLst>
              <a:ext uri="{FF2B5EF4-FFF2-40B4-BE49-F238E27FC236}">
                <a16:creationId xmlns:a16="http://schemas.microsoft.com/office/drawing/2014/main" id="{1F9D5C06-1454-2DE7-C804-FF55391A3A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15" y="4562054"/>
            <a:ext cx="1817876" cy="83622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0A224F-648B-FEBD-F330-4447B8AB58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7635" y="3405109"/>
            <a:ext cx="1555956" cy="1555956"/>
          </a:xfrm>
          <a:prstGeom prst="rect">
            <a:avLst/>
          </a:prstGeom>
        </p:spPr>
      </p:pic>
      <p:pic>
        <p:nvPicPr>
          <p:cNvPr id="11" name="Picture 10" descr="A lake with trees and grass&#10;&#10;Description automatically generated">
            <a:extLst>
              <a:ext uri="{FF2B5EF4-FFF2-40B4-BE49-F238E27FC236}">
                <a16:creationId xmlns:a16="http://schemas.microsoft.com/office/drawing/2014/main" id="{92659E00-E84A-65CB-F3FE-972162283A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98" y="4448460"/>
            <a:ext cx="1874402" cy="1119208"/>
          </a:xfrm>
          <a:prstGeom prst="rect">
            <a:avLst/>
          </a:prstGeom>
        </p:spPr>
      </p:pic>
      <p:pic>
        <p:nvPicPr>
          <p:cNvPr id="12" name="Picture 11" descr="A lion lying in the grass&#10;&#10;Description automatically generated">
            <a:extLst>
              <a:ext uri="{FF2B5EF4-FFF2-40B4-BE49-F238E27FC236}">
                <a16:creationId xmlns:a16="http://schemas.microsoft.com/office/drawing/2014/main" id="{E23CBD65-1E2D-D5B4-DA1E-5071947DE1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69" y="4477201"/>
            <a:ext cx="1538701" cy="1018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BA189-BC1C-4B81-AD72-CF7BBA09ED49}"/>
              </a:ext>
            </a:extLst>
          </p:cNvPr>
          <p:cNvSpPr txBox="1"/>
          <p:nvPr/>
        </p:nvSpPr>
        <p:spPr>
          <a:xfrm flipH="1">
            <a:off x="4409347" y="3797719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0EA8E6-F9BA-6CF2-C29A-926B899AA47E}"/>
              </a:ext>
            </a:extLst>
          </p:cNvPr>
          <p:cNvSpPr txBox="1"/>
          <p:nvPr/>
        </p:nvSpPr>
        <p:spPr>
          <a:xfrm flipH="1">
            <a:off x="6799423" y="3763830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035AC-6A36-9498-E9A1-3EF74C1E0A40}"/>
              </a:ext>
            </a:extLst>
          </p:cNvPr>
          <p:cNvSpPr txBox="1"/>
          <p:nvPr/>
        </p:nvSpPr>
        <p:spPr>
          <a:xfrm flipH="1">
            <a:off x="9040299" y="3756617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AE7F4-EC31-C95A-4E5D-42E44AE59B62}"/>
              </a:ext>
            </a:extLst>
          </p:cNvPr>
          <p:cNvSpPr txBox="1"/>
          <p:nvPr/>
        </p:nvSpPr>
        <p:spPr>
          <a:xfrm flipH="1">
            <a:off x="2450254" y="4951588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929B2C-6C53-1FB0-1096-44F0C71809A8}"/>
              </a:ext>
            </a:extLst>
          </p:cNvPr>
          <p:cNvSpPr txBox="1"/>
          <p:nvPr/>
        </p:nvSpPr>
        <p:spPr>
          <a:xfrm flipH="1">
            <a:off x="4436091" y="5813663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8300BF-0274-B13A-BCA6-7979C4AEDAFB}"/>
              </a:ext>
            </a:extLst>
          </p:cNvPr>
          <p:cNvSpPr txBox="1"/>
          <p:nvPr/>
        </p:nvSpPr>
        <p:spPr>
          <a:xfrm flipH="1">
            <a:off x="6774275" y="5725733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203EF-BF77-4FBF-A620-F981BCC8C3F5}"/>
              </a:ext>
            </a:extLst>
          </p:cNvPr>
          <p:cNvSpPr txBox="1"/>
          <p:nvPr/>
        </p:nvSpPr>
        <p:spPr>
          <a:xfrm flipH="1">
            <a:off x="9015151" y="5741516"/>
            <a:ext cx="10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71C6C9-965C-C859-C5F3-9A115633F671}"/>
              </a:ext>
            </a:extLst>
          </p:cNvPr>
          <p:cNvSpPr/>
          <p:nvPr/>
        </p:nvSpPr>
        <p:spPr>
          <a:xfrm>
            <a:off x="703685" y="3941283"/>
            <a:ext cx="1121687" cy="6285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22576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365885" y="1246505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ảnh số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7F807-D4B5-6BA0-D1C9-3713EB08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44" y="2174032"/>
            <a:ext cx="3098399" cy="3153748"/>
          </a:xfrm>
          <a:prstGeom prst="rect">
            <a:avLst/>
          </a:prstGeom>
        </p:spPr>
      </p:pic>
      <p:pic>
        <p:nvPicPr>
          <p:cNvPr id="10" name="Picture 9" descr="Diagram of a diagram of a light source&#10;&#10;Description automatically generated">
            <a:extLst>
              <a:ext uri="{FF2B5EF4-FFF2-40B4-BE49-F238E27FC236}">
                <a16:creationId xmlns:a16="http://schemas.microsoft.com/office/drawing/2014/main" id="{EB0C6222-6C83-CCB5-FB90-0A34C191F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142" y="1817370"/>
            <a:ext cx="4518375" cy="2568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98E12-0886-E48C-1670-CB1A48E095ED}"/>
              </a:ext>
            </a:extLst>
          </p:cNvPr>
          <p:cNvSpPr txBox="1"/>
          <p:nvPr/>
        </p:nvSpPr>
        <p:spPr>
          <a:xfrm>
            <a:off x="1365885" y="5629275"/>
            <a:ext cx="11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Mắt người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1A926-5823-C340-F737-08A5CA17E7BA}"/>
              </a:ext>
            </a:extLst>
          </p:cNvPr>
          <p:cNvSpPr txBox="1"/>
          <p:nvPr/>
        </p:nvSpPr>
        <p:spPr>
          <a:xfrm>
            <a:off x="9171544" y="2639784"/>
            <a:ext cx="25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Lấy mẫu và lượng tử hóa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DFEF015-1584-DF92-B30F-962E31163F88}"/>
              </a:ext>
            </a:extLst>
          </p:cNvPr>
          <p:cNvSpPr txBox="1"/>
          <p:nvPr/>
        </p:nvSpPr>
        <p:spPr>
          <a:xfrm>
            <a:off x="5511669" y="6013390"/>
            <a:ext cx="3038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Giới thiệu Ảnh số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5022E3-C72A-901C-E89F-3CADCE0E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067" y="4659875"/>
            <a:ext cx="4518375" cy="9516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BD1514-7AEC-D383-D8FF-F9EF6C41863B}"/>
              </a:ext>
            </a:extLst>
          </p:cNvPr>
          <p:cNvSpPr txBox="1"/>
          <p:nvPr/>
        </p:nvSpPr>
        <p:spPr>
          <a:xfrm>
            <a:off x="9171543" y="4841809"/>
            <a:ext cx="226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Ảnh số là một ma trận</a:t>
            </a:r>
          </a:p>
        </p:txBody>
      </p:sp>
    </p:spTree>
    <p:extLst>
      <p:ext uri="{BB962C8B-B14F-4D97-AF65-F5344CB8AC3E}">
        <p14:creationId xmlns:p14="http://schemas.microsoft.com/office/powerpoint/2010/main" val="2371377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Filter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71C6C9-965C-C859-C5F3-9A115633F671}"/>
              </a:ext>
            </a:extLst>
          </p:cNvPr>
          <p:cNvSpPr/>
          <p:nvPr/>
        </p:nvSpPr>
        <p:spPr>
          <a:xfrm>
            <a:off x="1215531" y="3859947"/>
            <a:ext cx="1121687" cy="6285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6C7C68-2B86-E650-E1EC-718A6A06EC63}"/>
              </a:ext>
            </a:extLst>
          </p:cNvPr>
          <p:cNvGrpSpPr/>
          <p:nvPr/>
        </p:nvGrpSpPr>
        <p:grpSpPr>
          <a:xfrm>
            <a:off x="3272680" y="2224761"/>
            <a:ext cx="8215635" cy="4256193"/>
            <a:chOff x="3272680" y="2224761"/>
            <a:chExt cx="8215635" cy="4256193"/>
          </a:xfrm>
        </p:grpSpPr>
        <p:pic>
          <p:nvPicPr>
            <p:cNvPr id="6" name="Picture 5" descr="A sunset over a beach&#10;&#10;Description automatically generated">
              <a:extLst>
                <a:ext uri="{FF2B5EF4-FFF2-40B4-BE49-F238E27FC236}">
                  <a16:creationId xmlns:a16="http://schemas.microsoft.com/office/drawing/2014/main" id="{59DFA46F-C4D0-0456-99EF-F4D510806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77" y="2263877"/>
              <a:ext cx="1655450" cy="1241588"/>
            </a:xfrm>
            <a:prstGeom prst="rect">
              <a:avLst/>
            </a:prstGeom>
          </p:spPr>
        </p:pic>
        <p:pic>
          <p:nvPicPr>
            <p:cNvPr id="10" name="Picture 9" descr="A mountain with trees and moon&#10;&#10;Description automatically generated">
              <a:extLst>
                <a:ext uri="{FF2B5EF4-FFF2-40B4-BE49-F238E27FC236}">
                  <a16:creationId xmlns:a16="http://schemas.microsoft.com/office/drawing/2014/main" id="{2E451AE8-8441-4B66-DDB3-A3AEC7A6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865" y="2260060"/>
              <a:ext cx="1655450" cy="1191924"/>
            </a:xfrm>
            <a:prstGeom prst="rect">
              <a:avLst/>
            </a:prstGeom>
          </p:spPr>
        </p:pic>
        <p:pic>
          <p:nvPicPr>
            <p:cNvPr id="21" name="Picture 20" descr="A lake surrounded by mountains&#10;&#10;Description automatically generated">
              <a:extLst>
                <a:ext uri="{FF2B5EF4-FFF2-40B4-BE49-F238E27FC236}">
                  <a16:creationId xmlns:a16="http://schemas.microsoft.com/office/drawing/2014/main" id="{A66D21C8-76E5-3DED-4F1F-A150E4A35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994" y="2224761"/>
              <a:ext cx="1910401" cy="1273702"/>
            </a:xfrm>
            <a:prstGeom prst="rect">
              <a:avLst/>
            </a:prstGeom>
          </p:spPr>
        </p:pic>
        <p:pic>
          <p:nvPicPr>
            <p:cNvPr id="22" name="Picture 21" descr="A mountain with snow on it&#10;&#10;Description automatically generated">
              <a:extLst>
                <a:ext uri="{FF2B5EF4-FFF2-40B4-BE49-F238E27FC236}">
                  <a16:creationId xmlns:a16="http://schemas.microsoft.com/office/drawing/2014/main" id="{1EEBCDF1-9B04-4E42-BDAF-126FD0245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776" y="4927401"/>
              <a:ext cx="1817876" cy="836223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8781D32-95D1-9E0E-286A-B88D2975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72680" y="3291351"/>
              <a:ext cx="1555956" cy="1555956"/>
            </a:xfrm>
            <a:prstGeom prst="rect">
              <a:avLst/>
            </a:prstGeom>
          </p:spPr>
        </p:pic>
        <p:pic>
          <p:nvPicPr>
            <p:cNvPr id="24" name="Picture 23" descr="A lake with trees and grass&#10;&#10;Description automatically generated">
              <a:extLst>
                <a:ext uri="{FF2B5EF4-FFF2-40B4-BE49-F238E27FC236}">
                  <a16:creationId xmlns:a16="http://schemas.microsoft.com/office/drawing/2014/main" id="{A95449F3-79BC-633F-95FA-CD0F5A0C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142" y="4746419"/>
              <a:ext cx="1874402" cy="1119208"/>
            </a:xfrm>
            <a:prstGeom prst="rect">
              <a:avLst/>
            </a:prstGeom>
          </p:spPr>
        </p:pic>
        <p:pic>
          <p:nvPicPr>
            <p:cNvPr id="25" name="Picture 24" descr="A lion lying in the grass&#10;&#10;Description automatically generated">
              <a:extLst>
                <a:ext uri="{FF2B5EF4-FFF2-40B4-BE49-F238E27FC236}">
                  <a16:creationId xmlns:a16="http://schemas.microsoft.com/office/drawing/2014/main" id="{65735171-F874-2362-2519-8F95BDCDF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2883" y="4847307"/>
              <a:ext cx="1538701" cy="101862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478BEF-F831-8A86-31DA-392CAE7A320A}"/>
                </a:ext>
              </a:extLst>
            </p:cNvPr>
            <p:cNvSpPr txBox="1"/>
            <p:nvPr/>
          </p:nvSpPr>
          <p:spPr>
            <a:xfrm flipH="1">
              <a:off x="5862475" y="3644236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JPEG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22AAE1-164C-301B-CDD1-81D320F49CE9}"/>
                </a:ext>
              </a:extLst>
            </p:cNvPr>
            <p:cNvSpPr txBox="1"/>
            <p:nvPr/>
          </p:nvSpPr>
          <p:spPr>
            <a:xfrm flipH="1">
              <a:off x="8155468" y="3677735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BMP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2700F0-447B-E4B8-E86A-14C84DA9DC5F}"/>
                </a:ext>
              </a:extLst>
            </p:cNvPr>
            <p:cNvSpPr txBox="1"/>
            <p:nvPr/>
          </p:nvSpPr>
          <p:spPr>
            <a:xfrm flipH="1">
              <a:off x="10282797" y="3675281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GIFF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74661A-57F2-68CB-7707-235E33CAC835}"/>
                </a:ext>
              </a:extLst>
            </p:cNvPr>
            <p:cNvSpPr txBox="1"/>
            <p:nvPr/>
          </p:nvSpPr>
          <p:spPr>
            <a:xfrm flipH="1">
              <a:off x="3652314" y="4952117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SVG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F9DCA7-C381-9201-C232-384934A8D933}"/>
                </a:ext>
              </a:extLst>
            </p:cNvPr>
            <p:cNvSpPr txBox="1"/>
            <p:nvPr/>
          </p:nvSpPr>
          <p:spPr>
            <a:xfrm flipH="1">
              <a:off x="5914368" y="6111622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TIFF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248594-0F0D-5B6D-E97D-2FC38DFAAF08}"/>
                </a:ext>
              </a:extLst>
            </p:cNvPr>
            <p:cNvSpPr txBox="1"/>
            <p:nvPr/>
          </p:nvSpPr>
          <p:spPr>
            <a:xfrm flipH="1">
              <a:off x="8155469" y="6091080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PNG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EAD0C7-1CE2-F444-08AB-E580A17DFB69}"/>
                </a:ext>
              </a:extLst>
            </p:cNvPr>
            <p:cNvSpPr txBox="1"/>
            <p:nvPr/>
          </p:nvSpPr>
          <p:spPr>
            <a:xfrm flipH="1">
              <a:off x="10282798" y="6111622"/>
              <a:ext cx="79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WEBP</a:t>
              </a:r>
            </a:p>
          </p:txBody>
        </p:sp>
        <p:pic>
          <p:nvPicPr>
            <p:cNvPr id="33" name="Picture 32" descr="A sunset over a beach&#10;&#10;Description automatically generated">
              <a:extLst>
                <a:ext uri="{FF2B5EF4-FFF2-40B4-BE49-F238E27FC236}">
                  <a16:creationId xmlns:a16="http://schemas.microsoft.com/office/drawing/2014/main" id="{28DD47E2-08ED-46E2-A1FF-3596EE052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076" y="2260060"/>
              <a:ext cx="1655450" cy="1241588"/>
            </a:xfrm>
            <a:prstGeom prst="rect">
              <a:avLst/>
            </a:prstGeom>
          </p:spPr>
        </p:pic>
        <p:pic>
          <p:nvPicPr>
            <p:cNvPr id="34" name="Picture 33" descr="A mountain landscape with trees and a moon&#10;&#10;Description automatically generated">
              <a:extLst>
                <a:ext uri="{FF2B5EF4-FFF2-40B4-BE49-F238E27FC236}">
                  <a16:creationId xmlns:a16="http://schemas.microsoft.com/office/drawing/2014/main" id="{72C18A24-4AEC-D9B5-C792-1B457F33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863" y="2246839"/>
              <a:ext cx="1655451" cy="1191925"/>
            </a:xfrm>
            <a:prstGeom prst="rect">
              <a:avLst/>
            </a:prstGeom>
          </p:spPr>
        </p:pic>
        <p:pic>
          <p:nvPicPr>
            <p:cNvPr id="35" name="Picture 34" descr="A lake surrounded by mountains&#10;&#10;Description automatically generated">
              <a:extLst>
                <a:ext uri="{FF2B5EF4-FFF2-40B4-BE49-F238E27FC236}">
                  <a16:creationId xmlns:a16="http://schemas.microsoft.com/office/drawing/2014/main" id="{9FF31CDC-D497-CCBD-A8C5-0780F0C6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14" y="2225402"/>
              <a:ext cx="1891260" cy="1260940"/>
            </a:xfrm>
            <a:prstGeom prst="rect">
              <a:avLst/>
            </a:prstGeom>
          </p:spPr>
        </p:pic>
        <p:pic>
          <p:nvPicPr>
            <p:cNvPr id="36" name="Picture 35" descr="A mountain with snow on top&#10;&#10;Description automatically generated">
              <a:extLst>
                <a:ext uri="{FF2B5EF4-FFF2-40B4-BE49-F238E27FC236}">
                  <a16:creationId xmlns:a16="http://schemas.microsoft.com/office/drawing/2014/main" id="{A0C160CE-0D47-730D-29E1-5F3AD346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711" y="4911735"/>
              <a:ext cx="1805940" cy="830732"/>
            </a:xfrm>
            <a:prstGeom prst="rect">
              <a:avLst/>
            </a:prstGeom>
          </p:spPr>
        </p:pic>
        <p:pic>
          <p:nvPicPr>
            <p:cNvPr id="37" name="Picture 36" descr="A lake with trees and grass&#10;&#10;Description automatically generated">
              <a:extLst>
                <a:ext uri="{FF2B5EF4-FFF2-40B4-BE49-F238E27FC236}">
                  <a16:creationId xmlns:a16="http://schemas.microsoft.com/office/drawing/2014/main" id="{16201EAC-2F51-D969-5E6F-02A234F2A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142" y="4740356"/>
              <a:ext cx="1874404" cy="1119209"/>
            </a:xfrm>
            <a:prstGeom prst="rect">
              <a:avLst/>
            </a:prstGeom>
          </p:spPr>
        </p:pic>
        <p:pic>
          <p:nvPicPr>
            <p:cNvPr id="38" name="Picture 37" descr="A lion lying in the grass&#10;&#10;Description automatically generated">
              <a:extLst>
                <a:ext uri="{FF2B5EF4-FFF2-40B4-BE49-F238E27FC236}">
                  <a16:creationId xmlns:a16="http://schemas.microsoft.com/office/drawing/2014/main" id="{F711B2E3-45E4-B14B-053A-7FA26C67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2881" y="4856485"/>
              <a:ext cx="1538701" cy="1018620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74646E-4C3A-399C-1045-6B2893927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1253" y="5063820"/>
              <a:ext cx="232924" cy="14592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8312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</a:t>
            </a:r>
            <a:r>
              <a:rPr lang="en-US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dựng </a:t>
            </a:r>
            <a:r>
              <a:rPr lang="en-US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ứng dụng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17">
            <a:extLst>
              <a:ext uri="{FF2B5EF4-FFF2-40B4-BE49-F238E27FC236}">
                <a16:creationId xmlns:a16="http://schemas.microsoft.com/office/drawing/2014/main" id="{076311D5-FEF8-C262-4A82-89235A93D3C1}"/>
              </a:ext>
            </a:extLst>
          </p:cNvPr>
          <p:cNvSpPr txBox="1"/>
          <p:nvPr/>
        </p:nvSpPr>
        <p:spPr>
          <a:xfrm>
            <a:off x="1038861" y="1322361"/>
            <a:ext cx="4914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4.2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OCR - Python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CBA99-7AAC-2AA6-255E-88321EE0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418" y="1876359"/>
            <a:ext cx="6966031" cy="45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56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42</a:t>
            </a:fld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365885" y="1886585"/>
            <a:ext cx="2970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Average Precision</a:t>
            </a:r>
            <a:endParaRPr lang="en-US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85" y="2512695"/>
            <a:ext cx="5283200" cy="24307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-2147482614"/>
          <p:cNvGraphicFramePr>
            <a:graphicFrameLocks noChangeAspect="1"/>
          </p:cNvGraphicFramePr>
          <p:nvPr/>
        </p:nvGraphicFramePr>
        <p:xfrm>
          <a:off x="5071110" y="1864360"/>
          <a:ext cx="2049780" cy="50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956435" imgH="509905" progId="Equation.KSEE3">
                  <p:embed/>
                </p:oleObj>
              </mc:Choice>
              <mc:Fallback>
                <p:oleObj r:id="rId3" imgW="1956435" imgH="509905" progId="Equation.KSEE3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1110" y="1864360"/>
                        <a:ext cx="2049780" cy="50292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95" y="2515870"/>
            <a:ext cx="4929505" cy="24339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ct -2147482620"/>
          <p:cNvGraphicFramePr>
            <a:graphicFrameLocks noChangeAspect="1"/>
          </p:cNvGraphicFramePr>
          <p:nvPr/>
        </p:nvGraphicFramePr>
        <p:xfrm>
          <a:off x="1896110" y="5313045"/>
          <a:ext cx="8670925" cy="116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949700" imgH="634365" progId="Equation.KSEE3">
                  <p:embed/>
                </p:oleObj>
              </mc:Choice>
              <mc:Fallback>
                <p:oleObj r:id="rId6" imgW="3949700" imgH="634365" progId="Equation.KSEE3">
                  <p:embed/>
                  <p:pic>
                    <p:nvPicPr>
                      <p:cNvPr id="0" name="Picture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6110" y="5313045"/>
                        <a:ext cx="8670925" cy="116713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</a:p>
        </p:txBody>
      </p:sp>
      <p:pic>
        <p:nvPicPr>
          <p:cNvPr id="6" name="image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977900" y="1249680"/>
            <a:ext cx="536638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2.2 Phương pháp đánh giá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43</a:t>
            </a:fld>
            <a:endParaRPr lang="en-US"/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</a:p>
        </p:txBody>
      </p:sp>
      <p:pic>
        <p:nvPicPr>
          <p:cNvPr id="6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02640" y="4592955"/>
            <a:ext cx="988250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2.3 Bài toán nhận diện chữ viết OCR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977900" y="1249680"/>
            <a:ext cx="536638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2.2 Phương pháp đánh giá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82675" y="1896745"/>
            <a:ext cx="4707215" cy="2556009"/>
            <a:chOff x="9122" y="3118"/>
            <a:chExt cx="7915" cy="4669"/>
          </a:xfrm>
        </p:grpSpPr>
        <p:sp>
          <p:nvSpPr>
            <p:cNvPr id="22" name="Text Box 21"/>
            <p:cNvSpPr txBox="1"/>
            <p:nvPr/>
          </p:nvSpPr>
          <p:spPr>
            <a:xfrm>
              <a:off x="10601" y="3118"/>
              <a:ext cx="4293" cy="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5">
                      <a:lumMod val="75000"/>
                    </a:schemeClr>
                  </a:solidFill>
                </a:rPr>
                <a:t>Gradient Descent</a:t>
              </a:r>
            </a:p>
          </p:txBody>
        </p:sp>
        <p:pic>
          <p:nvPicPr>
            <p:cNvPr id="23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2" y="3930"/>
              <a:ext cx="7419" cy="3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 Box 23"/>
            <p:cNvSpPr txBox="1"/>
            <p:nvPr/>
          </p:nvSpPr>
          <p:spPr>
            <a:xfrm>
              <a:off x="9122" y="7059"/>
              <a:ext cx="7915" cy="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Local minimum và global minimum</a:t>
              </a:r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</a:p>
          </p:txBody>
        </p:sp>
      </p:grpSp>
      <p:pic>
        <p:nvPicPr>
          <p:cNvPr id="25" name="image34.jpe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217920" y="2416810"/>
            <a:ext cx="5008880" cy="1562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 Box 25"/>
          <p:cNvSpPr txBox="1"/>
          <p:nvPr/>
        </p:nvSpPr>
        <p:spPr>
          <a:xfrm>
            <a:off x="1165225" y="514667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-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AttentionOCR</a:t>
            </a:r>
          </a:p>
          <a:p>
            <a:pPr indent="0"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-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TransformerOCR</a:t>
            </a:r>
          </a:p>
          <a:p>
            <a:pPr indent="0"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- Thư viện OCR trong Python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dựng mô hình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44</a:t>
            </a:fld>
            <a:endParaRPr lang="en-US"/>
          </a:p>
        </p:txBody>
      </p:sp>
      <p:pic>
        <p:nvPicPr>
          <p:cNvPr id="68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25" y="1296035"/>
            <a:ext cx="7231380" cy="1249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578485" y="2563495"/>
            <a:ext cx="4796790" cy="4175760"/>
            <a:chOff x="207" y="4009"/>
            <a:chExt cx="7554" cy="6576"/>
          </a:xfrm>
        </p:grpSpPr>
        <p:pic>
          <p:nvPicPr>
            <p:cNvPr id="66" name="Picture 20"/>
            <p:cNvPicPr>
              <a:picLocks noChangeAspect="1"/>
            </p:cNvPicPr>
            <p:nvPr/>
          </p:nvPicPr>
          <p:blipFill>
            <a:blip r:embed="rId4"/>
            <a:srcRect r="885"/>
            <a:stretch>
              <a:fillRect/>
            </a:stretch>
          </p:blipFill>
          <p:spPr>
            <a:xfrm>
              <a:off x="1058" y="4475"/>
              <a:ext cx="5855" cy="2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rcRect r="1644" b="8239"/>
            <a:stretch>
              <a:fillRect/>
            </a:stretch>
          </p:blipFill>
          <p:spPr>
            <a:xfrm>
              <a:off x="1058" y="7881"/>
              <a:ext cx="5854" cy="2704"/>
            </a:xfrm>
            <a:prstGeom prst="rect">
              <a:avLst/>
            </a:prstGeom>
          </p:spPr>
        </p:pic>
        <p:sp>
          <p:nvSpPr>
            <p:cNvPr id="21" name="Text Box 20"/>
            <p:cNvSpPr txBox="1"/>
            <p:nvPr/>
          </p:nvSpPr>
          <p:spPr>
            <a:xfrm>
              <a:off x="207" y="7301"/>
              <a:ext cx="75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i="1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Phát hiện vùng cần trích xuất thông tin</a:t>
              </a:r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762" y="4009"/>
              <a:ext cx="44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i="1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Phát hiện bệnh da liễu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99075" y="2610485"/>
            <a:ext cx="5946140" cy="3789045"/>
            <a:chOff x="8206" y="4617"/>
            <a:chExt cx="9364" cy="5967"/>
          </a:xfrm>
        </p:grpSpPr>
        <p:pic>
          <p:nvPicPr>
            <p:cNvPr id="67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6" y="5399"/>
              <a:ext cx="9335" cy="4321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69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6" y="10010"/>
              <a:ext cx="9365" cy="575"/>
            </a:xfrm>
            <a:prstGeom prst="rect">
              <a:avLst/>
            </a:prstGeom>
            <a:noFill/>
            <a:ln w="3175">
              <a:noFill/>
            </a:ln>
          </p:spPr>
        </p:pic>
        <p:sp>
          <p:nvSpPr>
            <p:cNvPr id="10" name="Text Box 9"/>
            <p:cNvSpPr txBox="1"/>
            <p:nvPr/>
          </p:nvSpPr>
          <p:spPr>
            <a:xfrm>
              <a:off x="8997" y="4617"/>
              <a:ext cx="7555" cy="58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i="1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Phiên huấn luyện và lưu trọng số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37782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613535" y="1028700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45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144905" y="1165225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445895" y="5142865"/>
            <a:ext cx="310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75000"/>
                  </a:schemeClr>
                </a:solidFill>
                <a:sym typeface="+mn-ea"/>
              </a:rPr>
              <a:t>Trọng số 5 epoch cuối cùng</a:t>
            </a:r>
          </a:p>
        </p:txBody>
      </p:sp>
      <p:pic>
        <p:nvPicPr>
          <p:cNvPr id="34" name="Picture 34" descr="confusion_matrix"/>
          <p:cNvPicPr>
            <a:picLocks noChangeAspect="1"/>
          </p:cNvPicPr>
          <p:nvPr/>
        </p:nvPicPr>
        <p:blipFill>
          <a:blip r:embed="rId3"/>
          <a:srcRect l="7200" r="8636"/>
          <a:stretch>
            <a:fillRect/>
          </a:stretch>
        </p:blipFill>
        <p:spPr>
          <a:xfrm>
            <a:off x="5109210" y="2667635"/>
            <a:ext cx="6122670" cy="3575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" name="Table 1"/>
          <p:cNvGraphicFramePr/>
          <p:nvPr/>
        </p:nvGraphicFramePr>
        <p:xfrm>
          <a:off x="1144905" y="2667635"/>
          <a:ext cx="3842385" cy="20910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epoch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metrics/precision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metrics/recall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metrics/mAP_0.5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0.83831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0.71452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0.75994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0.76771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0.66498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0.69015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0.73559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0.64672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0.65562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0.72214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0.70758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0.71155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0.72593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0.7131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0.72158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1613535" y="1640840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bệnh da liễu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46</a:t>
            </a:fld>
            <a:endParaRPr lang="en-US"/>
          </a:p>
        </p:txBody>
      </p:sp>
      <p:pic>
        <p:nvPicPr>
          <p:cNvPr id="36" name="Picture 36" descr="P_curve"/>
          <p:cNvPicPr>
            <a:picLocks noChangeAspect="1"/>
          </p:cNvPicPr>
          <p:nvPr/>
        </p:nvPicPr>
        <p:blipFill>
          <a:blip r:embed="rId3"/>
          <a:srcRect r="2395"/>
          <a:stretch>
            <a:fillRect/>
          </a:stretch>
        </p:blipFill>
        <p:spPr>
          <a:xfrm>
            <a:off x="1260475" y="1878330"/>
            <a:ext cx="4727575" cy="2339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7" name="Picture 37" descr="R_curve"/>
          <p:cNvPicPr>
            <a:picLocks noChangeAspect="1"/>
          </p:cNvPicPr>
          <p:nvPr/>
        </p:nvPicPr>
        <p:blipFill>
          <a:blip r:embed="rId4"/>
          <a:srcRect l="166" t="2790" r="2230" b="-1712"/>
          <a:stretch>
            <a:fillRect/>
          </a:stretch>
        </p:blipFill>
        <p:spPr>
          <a:xfrm>
            <a:off x="6383020" y="1878965"/>
            <a:ext cx="4576445" cy="2338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8" name="Picture 38" descr="F1_curve"/>
          <p:cNvPicPr>
            <a:picLocks noChangeAspect="1"/>
          </p:cNvPicPr>
          <p:nvPr/>
        </p:nvPicPr>
        <p:blipFill>
          <a:blip r:embed="rId5"/>
          <a:srcRect r="2395"/>
          <a:stretch>
            <a:fillRect/>
          </a:stretch>
        </p:blipFill>
        <p:spPr>
          <a:xfrm>
            <a:off x="1261110" y="4320540"/>
            <a:ext cx="4726940" cy="2197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9" name="Picture 39" descr="PR_curve"/>
          <p:cNvPicPr>
            <a:picLocks noChangeAspect="1"/>
          </p:cNvPicPr>
          <p:nvPr/>
        </p:nvPicPr>
        <p:blipFill>
          <a:blip r:embed="rId6"/>
          <a:srcRect r="2561"/>
          <a:stretch>
            <a:fillRect/>
          </a:stretch>
        </p:blipFill>
        <p:spPr>
          <a:xfrm>
            <a:off x="6383020" y="4319905"/>
            <a:ext cx="4576445" cy="2198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 Box 3"/>
          <p:cNvSpPr txBox="1"/>
          <p:nvPr/>
        </p:nvSpPr>
        <p:spPr>
          <a:xfrm>
            <a:off x="1483995" y="1301115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bệnh da liễu</a:t>
            </a:r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551940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47</a:t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799715" y="6117590"/>
            <a:ext cx="67989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sz="2000" b="0" i="1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Kết quả phát hiện và phân loại da liễu trên dữ liệu dạng ảnh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483995" y="1363345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bệnh da liễu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27275" y="1955800"/>
            <a:ext cx="7959725" cy="4162425"/>
            <a:chOff x="3083" y="3515"/>
            <a:chExt cx="10790" cy="5100"/>
          </a:xfrm>
        </p:grpSpPr>
        <p:pic>
          <p:nvPicPr>
            <p:cNvPr id="79" name="Picture 31"/>
            <p:cNvPicPr>
              <a:picLocks noChangeAspect="1"/>
            </p:cNvPicPr>
            <p:nvPr/>
          </p:nvPicPr>
          <p:blipFill>
            <a:blip r:embed="rId3"/>
            <a:srcRect l="49596"/>
            <a:stretch>
              <a:fillRect/>
            </a:stretch>
          </p:blipFill>
          <p:spPr>
            <a:xfrm>
              <a:off x="3083" y="3515"/>
              <a:ext cx="5690" cy="50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 descr="val_batch1_label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3" y="3515"/>
              <a:ext cx="5100" cy="5100"/>
            </a:xfrm>
            <a:prstGeom prst="rect">
              <a:avLst/>
            </a:prstGeom>
          </p:spPr>
        </p:pic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51940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613535" y="1028700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48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118235" y="1165860"/>
            <a:ext cx="995553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365885" y="5068570"/>
            <a:ext cx="310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75000"/>
                  </a:schemeClr>
                </a:solidFill>
                <a:sym typeface="+mn-ea"/>
              </a:rPr>
              <a:t>Trọng số 5 epoch cuối cùng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3535" y="37782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graphicFrame>
        <p:nvGraphicFramePr>
          <p:cNvPr id="3" name="Table 2"/>
          <p:cNvGraphicFramePr/>
          <p:nvPr/>
        </p:nvGraphicFramePr>
        <p:xfrm>
          <a:off x="947420" y="2327910"/>
          <a:ext cx="3923665" cy="2209800"/>
        </p:xfrm>
        <a:graphic>
          <a:graphicData uri="http://schemas.openxmlformats.org/drawingml/2006/table">
            <a:tbl>
              <a:tblPr/>
              <a:tblGrid>
                <a:gridCol w="735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epoch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metrics/precision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metrics/recall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metrics/mAP_0.5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0.99664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0.9975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0.99345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0.99626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0.99595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0.99318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0.99589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0.99035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0.99286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0.99606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0.99725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0.99367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0.99686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0.9975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0.99402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8" name="Picture 3"/>
          <p:cNvPicPr>
            <a:picLocks noChangeAspect="1"/>
          </p:cNvPicPr>
          <p:nvPr/>
        </p:nvPicPr>
        <p:blipFill>
          <a:blip r:embed="rId3"/>
          <a:srcRect l="3238" r="5036"/>
          <a:stretch>
            <a:fillRect/>
          </a:stretch>
        </p:blipFill>
        <p:spPr>
          <a:xfrm>
            <a:off x="4996815" y="2327910"/>
            <a:ext cx="6356985" cy="391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1365885" y="1641475"/>
            <a:ext cx="1024763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5.1.2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vùng cần trích xuất thông tin bảo hiểm y tế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49</a:t>
            </a:fld>
            <a:endParaRPr lang="en-US"/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551940" y="57023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118235" y="1276350"/>
            <a:ext cx="105987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5.1.2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vùng cần trích xuất thông tin bảo hiểm y tế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18235" y="1829435"/>
            <a:ext cx="10211435" cy="4620895"/>
            <a:chOff x="1761" y="2881"/>
            <a:chExt cx="16081" cy="7277"/>
          </a:xfrm>
        </p:grpSpPr>
        <p:pic>
          <p:nvPicPr>
            <p:cNvPr id="79" name="Picture 79" descr="P_curv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" y="2959"/>
              <a:ext cx="7920" cy="3357"/>
            </a:xfrm>
            <a:prstGeom prst="rect">
              <a:avLst/>
            </a:prstGeom>
          </p:spPr>
        </p:pic>
        <p:pic>
          <p:nvPicPr>
            <p:cNvPr id="161" name="Picture 9"/>
            <p:cNvPicPr>
              <a:picLocks noChangeAspect="1"/>
            </p:cNvPicPr>
            <p:nvPr/>
          </p:nvPicPr>
          <p:blipFill>
            <a:blip r:embed="rId4"/>
            <a:srcRect l="1399" t="1592" r="1290" b="2027"/>
            <a:stretch>
              <a:fillRect/>
            </a:stretch>
          </p:blipFill>
          <p:spPr>
            <a:xfrm>
              <a:off x="9681" y="2881"/>
              <a:ext cx="7759" cy="3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Picture 12"/>
            <p:cNvPicPr>
              <a:picLocks noChangeAspect="1"/>
            </p:cNvPicPr>
            <p:nvPr/>
          </p:nvPicPr>
          <p:blipFill>
            <a:blip r:embed="rId5"/>
            <a:srcRect l="249" t="1083" r="1724" b="2780"/>
            <a:stretch>
              <a:fillRect/>
            </a:stretch>
          </p:blipFill>
          <p:spPr>
            <a:xfrm>
              <a:off x="2151" y="6480"/>
              <a:ext cx="7531" cy="3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Picture 10"/>
            <p:cNvPicPr>
              <a:picLocks noChangeAspect="1"/>
            </p:cNvPicPr>
            <p:nvPr/>
          </p:nvPicPr>
          <p:blipFill>
            <a:blip r:embed="rId6"/>
            <a:srcRect l="1550" t="2040" r="2211" b="1697"/>
            <a:stretch>
              <a:fillRect/>
            </a:stretch>
          </p:blipFill>
          <p:spPr>
            <a:xfrm>
              <a:off x="9682" y="6482"/>
              <a:ext cx="8160" cy="36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365885" y="1246505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ảnh số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54619-3BEA-1C67-AD9E-AB163C3AC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35" y="1990412"/>
            <a:ext cx="5651241" cy="4008195"/>
          </a:xfrm>
          <a:prstGeom prst="rect">
            <a:avLst/>
          </a:prstGeom>
        </p:spPr>
      </p:pic>
      <p:sp>
        <p:nvSpPr>
          <p:cNvPr id="3" name="Text Box 4">
            <a:extLst>
              <a:ext uri="{FF2B5EF4-FFF2-40B4-BE49-F238E27FC236}">
                <a16:creationId xmlns:a16="http://schemas.microsoft.com/office/drawing/2014/main" id="{74BC1175-CB8F-60AC-032F-954E72EE8A12}"/>
              </a:ext>
            </a:extLst>
          </p:cNvPr>
          <p:cNvSpPr txBox="1"/>
          <p:nvPr/>
        </p:nvSpPr>
        <p:spPr>
          <a:xfrm>
            <a:off x="3862494" y="6136678"/>
            <a:ext cx="3038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Biến đổi miền không gian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370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50</a:t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799715" y="6117590"/>
            <a:ext cx="67989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sz="2000" b="0" i="1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Kết quả phát hiện và phân loại da liễu trên dữ liệu dạng ảnh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51940" y="53213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18235" y="1363345"/>
            <a:ext cx="1048512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5.1.2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vùng cần trích xuất thông tin bảo hiểm y tế</a:t>
            </a:r>
          </a:p>
        </p:txBody>
      </p:sp>
      <p:pic>
        <p:nvPicPr>
          <p:cNvPr id="9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40" y="1960245"/>
            <a:ext cx="8961120" cy="403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51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7512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5.3 </a:t>
            </a:r>
            <a:r>
              <a:rPr lang="vi-VN" alt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Trích xuất thông tin từ ảnh bảo hiểm y tế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551940" y="1790700"/>
            <a:ext cx="73990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en-US" sz="22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- Dùng thư viện VietOCR.</a:t>
            </a:r>
          </a:p>
          <a:p>
            <a:pPr>
              <a:lnSpc>
                <a:spcPct val="150000"/>
              </a:lnSpc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- </a:t>
            </a:r>
            <a:r>
              <a:rPr lang="vi-VN" altLang="en-US" sz="22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Tiền xử lí ảnh đầu vào.</a:t>
            </a:r>
            <a:r>
              <a:rPr lang="vi-VN" altLang="en-US" sz="220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83750" y="5992697"/>
            <a:ext cx="10270209" cy="398593"/>
            <a:chOff x="1133" y="8725"/>
            <a:chExt cx="17909" cy="626"/>
          </a:xfrm>
        </p:grpSpPr>
        <p:sp>
          <p:nvSpPr>
            <p:cNvPr id="21" name="Text Box 20"/>
            <p:cNvSpPr txBox="1"/>
            <p:nvPr/>
          </p:nvSpPr>
          <p:spPr>
            <a:xfrm>
              <a:off x="1133" y="8725"/>
              <a:ext cx="8707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Dữ liệu đầu vào thực tế</a:t>
              </a: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0335" y="8725"/>
              <a:ext cx="8707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Đầu vào mong muốn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90345" y="2966085"/>
            <a:ext cx="9568815" cy="2907030"/>
            <a:chOff x="2151" y="4688"/>
            <a:chExt cx="15511" cy="4806"/>
          </a:xfrm>
        </p:grpSpPr>
        <p:pic>
          <p:nvPicPr>
            <p:cNvPr id="49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" y="4830"/>
              <a:ext cx="8351" cy="4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Picture 51" descr="z4939803421680_b410c8b3e190feece725e3488ffdc830"/>
            <p:cNvPicPr>
              <a:picLocks noChangeAspect="1"/>
            </p:cNvPicPr>
            <p:nvPr/>
          </p:nvPicPr>
          <p:blipFill>
            <a:blip r:embed="rId4"/>
            <a:srcRect l="12792" t="45788" r="11854" b="32072"/>
            <a:stretch>
              <a:fillRect/>
            </a:stretch>
          </p:blipFill>
          <p:spPr>
            <a:xfrm>
              <a:off x="10300" y="4688"/>
              <a:ext cx="7362" cy="4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52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7512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5.3 </a:t>
            </a:r>
            <a:r>
              <a:rPr lang="vi-VN" alt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Trích xuất thông tin từ ảnh bảo hiểm y tế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948" y="5992697"/>
            <a:ext cx="10335011" cy="475001"/>
            <a:chOff x="1020" y="8725"/>
            <a:chExt cx="18022" cy="746"/>
          </a:xfrm>
        </p:grpSpPr>
        <p:sp>
          <p:nvSpPr>
            <p:cNvPr id="21" name="Text Box 20"/>
            <p:cNvSpPr txBox="1"/>
            <p:nvPr/>
          </p:nvSpPr>
          <p:spPr>
            <a:xfrm>
              <a:off x="1020" y="8845"/>
              <a:ext cx="9594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vi-VN" sz="2000" i="1">
                  <a:solidFill>
                    <a:schemeClr val="accent1">
                      <a:lumMod val="50000"/>
                    </a:schemeClr>
                  </a:solidFill>
                </a:rPr>
                <a:t>K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ết quả sau khi phát hiện vùng cần trích xuất</a:t>
              </a: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0335" y="8725"/>
              <a:ext cx="8707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Đầu vào mong muốn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36600" y="1862455"/>
            <a:ext cx="10424795" cy="3975100"/>
            <a:chOff x="1160" y="2933"/>
            <a:chExt cx="16417" cy="6260"/>
          </a:xfrm>
        </p:grpSpPr>
        <p:pic>
          <p:nvPicPr>
            <p:cNvPr id="52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" y="2933"/>
              <a:ext cx="9848" cy="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Picture 7"/>
            <p:cNvPicPr>
              <a:picLocks noChangeAspect="1"/>
            </p:cNvPicPr>
            <p:nvPr/>
          </p:nvPicPr>
          <p:blipFill>
            <a:blip r:embed="rId4"/>
            <a:srcRect l="31440" t="3848" r="25374" b="13523"/>
            <a:stretch>
              <a:fillRect/>
            </a:stretch>
          </p:blipFill>
          <p:spPr>
            <a:xfrm>
              <a:off x="11149" y="5727"/>
              <a:ext cx="5705" cy="3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rcRect l="2382" t="8376" r="3173" b="5299"/>
            <a:stretch>
              <a:fillRect/>
            </a:stretch>
          </p:blipFill>
          <p:spPr>
            <a:xfrm>
              <a:off x="11149" y="2935"/>
              <a:ext cx="6428" cy="29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53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5.3 Trực quan hóa kết quả với website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617980" y="2033270"/>
            <a:ext cx="8956040" cy="4582160"/>
            <a:chOff x="2548" y="3319"/>
            <a:chExt cx="14104" cy="72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8" y="3319"/>
              <a:ext cx="14105" cy="6460"/>
            </a:xfrm>
            <a:prstGeom prst="rect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5325" y="9907"/>
              <a:ext cx="786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Giao diện website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54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5.3 Trực quan hóa kết quả với website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hiện</a:t>
            </a:r>
          </a:p>
        </p:txBody>
      </p:sp>
      <p:pic>
        <p:nvPicPr>
          <p:cNvPr id="153" name="Picture 3"/>
          <p:cNvPicPr>
            <a:picLocks noChangeAspect="1"/>
          </p:cNvPicPr>
          <p:nvPr/>
        </p:nvPicPr>
        <p:blipFill>
          <a:blip r:embed="rId3"/>
          <a:srcRect l="1572" r="1799" b="6056"/>
          <a:stretch>
            <a:fillRect/>
          </a:stretch>
        </p:blipFill>
        <p:spPr>
          <a:xfrm>
            <a:off x="822325" y="2390775"/>
            <a:ext cx="4855845" cy="25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370" y="2461895"/>
            <a:ext cx="5218430" cy="28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443865" y="5629275"/>
            <a:ext cx="54762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 Mail x</a:t>
            </a:r>
            <a:r>
              <a:rPr lang="vi-VN" alt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ác nhận khi đăng khí thành công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877560" y="5626100"/>
            <a:ext cx="54762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 </a:t>
            </a:r>
            <a:r>
              <a:rPr lang="vi-VN" alt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Kết quả trên dữ liệu ảnh da liễu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 algn="l"/>
            <a:r>
              <a:rPr lang="vi-VN" altLang="en-US" dirty="0">
                <a:solidFill>
                  <a:schemeClr val="accent5">
                    <a:lumMod val="75000"/>
                  </a:schemeClr>
                </a:solidFill>
              </a:rPr>
              <a:t>6</a:t>
            </a: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Kết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luận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và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hướng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phát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triển</a:t>
            </a:r>
            <a:endParaRPr lang="en-US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55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170940" y="140208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6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.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1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Kết luận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1551940" y="1877695"/>
            <a:ext cx="9674860" cy="1343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Ưu điểm: tự thu thập dữ liệu, các thông số mô hình huấn luyện khá tốt, đạt được nhiệm vụ đồ án đề ra.</a:t>
            </a:r>
          </a:p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Nhược điểm: dữ liệu còn hạn chế, các 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bou</a:t>
            </a:r>
            <a:r>
              <a:rPr lang="en-US" altLang="vi-VN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ding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 box chưa thật sự tối ưu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170940" y="353060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6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.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2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Hướng phát triển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551940" y="4279265"/>
            <a:ext cx="9674860" cy="1343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Thu thập thêm tập dữ liệu để mở rộng mô hình</a:t>
            </a:r>
          </a:p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Phát triển  chatbox, bổ sung chức năng thay đổi lịch để thân thiện hơn vơí người dùng.</a:t>
            </a:r>
          </a:p>
          <a:p>
            <a:pPr algn="l">
              <a:lnSpc>
                <a:spcPct val="150000"/>
              </a:lnSpc>
            </a:pP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7370" y="2677795"/>
            <a:ext cx="9068435" cy="1788160"/>
          </a:xfrm>
        </p:spPr>
        <p:txBody>
          <a:bodyPr/>
          <a:lstStyle/>
          <a:p>
            <a:r>
              <a:rPr lang="en-US" sz="3000" b="1">
                <a:solidFill>
                  <a:schemeClr val="accent5">
                    <a:lumMod val="75000"/>
                  </a:schemeClr>
                </a:solidFill>
              </a:rPr>
              <a:t>CẢM ƠN QUÝ THẦY CÔ ĐÃ LẮNG NGHE! </a:t>
            </a:r>
          </a:p>
        </p:txBody>
      </p:sp>
      <p:pic>
        <p:nvPicPr>
          <p:cNvPr id="389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988" y="289560"/>
            <a:ext cx="1536065" cy="1563370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5863590" y="4465955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GVHD : ThS. NGUYỄN KHÁNH LỢI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SVTH : NGUYỄN THỊ GIA GIA</a:t>
            </a: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MSSV :  1913182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863590" y="591756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r"/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TP. Hồ Chí Minh, ngày   tháng </a:t>
            </a:r>
            <a:r>
              <a:rPr lang="vi-VN" alt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12</a:t>
            </a:r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  năm 2023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56</a:t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3923983" y="596265"/>
            <a:ext cx="455549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alt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ĐỒ ÁN TỐT NGHIỆP</a:t>
            </a:r>
            <a:r>
              <a:rPr 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</a:t>
            </a:r>
            <a:endParaRPr lang="en-US" sz="3500" b="1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365885" y="1246505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Xử lý ảnh số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74BC1175-CB8F-60AC-032F-954E72EE8A12}"/>
              </a:ext>
            </a:extLst>
          </p:cNvPr>
          <p:cNvSpPr txBox="1"/>
          <p:nvPr/>
        </p:nvSpPr>
        <p:spPr>
          <a:xfrm>
            <a:off x="1744893" y="5708604"/>
            <a:ext cx="3038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Phép toán điểm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A diagram of a function&#10;&#10;Description automatically generated">
            <a:extLst>
              <a:ext uri="{FF2B5EF4-FFF2-40B4-BE49-F238E27FC236}">
                <a16:creationId xmlns:a16="http://schemas.microsoft.com/office/drawing/2014/main" id="{FE664B09-D17A-790C-3126-D9F2FF55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85" y="2157095"/>
            <a:ext cx="3796180" cy="3269373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02827FEE-0D8B-EAFB-B862-263829508267}"/>
              </a:ext>
            </a:extLst>
          </p:cNvPr>
          <p:cNvSpPr txBox="1"/>
          <p:nvPr/>
        </p:nvSpPr>
        <p:spPr>
          <a:xfrm>
            <a:off x="6794996" y="5708604"/>
            <a:ext cx="3038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Phép toán lân cận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27CAD725-22CD-52C9-41DB-7956C77D3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19" y="1799590"/>
            <a:ext cx="3513118" cy="38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7506659" y="1854252"/>
            <a:ext cx="1682653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Inpaint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729954" y="1845895"/>
            <a:ext cx="3133403" cy="46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OpenCV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OpenCv -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Thị giác máy tính với OpenCV-Python Bài 1, Phần 2: Cài đặt môi trường lập  trình">
            <a:extLst>
              <a:ext uri="{FF2B5EF4-FFF2-40B4-BE49-F238E27FC236}">
                <a16:creationId xmlns:a16="http://schemas.microsoft.com/office/drawing/2014/main" id="{59A5F3A0-CBA6-4586-F0FA-2495ABC0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40" y="2437676"/>
            <a:ext cx="3133403" cy="148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CV: Image Inpainting">
            <a:extLst>
              <a:ext uri="{FF2B5EF4-FFF2-40B4-BE49-F238E27FC236}">
                <a16:creationId xmlns:a16="http://schemas.microsoft.com/office/drawing/2014/main" id="{34D2EFB7-FC76-40BA-2EE4-2A76D393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59" y="2352015"/>
            <a:ext cx="2743200" cy="20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B8FA52-16F9-02AC-3ADC-22B5B0D034F9}"/>
              </a:ext>
            </a:extLst>
          </p:cNvPr>
          <p:cNvSpPr/>
          <p:nvPr/>
        </p:nvSpPr>
        <p:spPr>
          <a:xfrm>
            <a:off x="1698393" y="5045810"/>
            <a:ext cx="2146041" cy="535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 - OpenCV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91A8DD-4EE9-3082-40C8-C7086A5A0A58}"/>
              </a:ext>
            </a:extLst>
          </p:cNvPr>
          <p:cNvSpPr/>
          <p:nvPr/>
        </p:nvSpPr>
        <p:spPr>
          <a:xfrm>
            <a:off x="4587773" y="4207616"/>
            <a:ext cx="2146041" cy="535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cv.INPAINT_TELEA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93E19D-8325-C943-566A-AE9A4AB20613}"/>
              </a:ext>
            </a:extLst>
          </p:cNvPr>
          <p:cNvSpPr/>
          <p:nvPr/>
        </p:nvSpPr>
        <p:spPr>
          <a:xfrm>
            <a:off x="4587772" y="5769360"/>
            <a:ext cx="2146041" cy="535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cv.INPAINT_NS.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DEA4E72-5567-B5E7-7A52-C59FBBC20EC2}"/>
              </a:ext>
            </a:extLst>
          </p:cNvPr>
          <p:cNvSpPr/>
          <p:nvPr/>
        </p:nvSpPr>
        <p:spPr>
          <a:xfrm>
            <a:off x="3954846" y="4475268"/>
            <a:ext cx="522515" cy="16763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OpenCv -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A close-up of fruits and vegetables&#10;&#10;Description automatically generated">
            <a:extLst>
              <a:ext uri="{FF2B5EF4-FFF2-40B4-BE49-F238E27FC236}">
                <a16:creationId xmlns:a16="http://schemas.microsoft.com/office/drawing/2014/main" id="{BEDAD51B-E9DD-6208-661E-A000C08FE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62" y="2693890"/>
            <a:ext cx="8523261" cy="3099547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6308DFEF-4468-C72D-2305-C7F8BA191B42}"/>
              </a:ext>
            </a:extLst>
          </p:cNvPr>
          <p:cNvSpPr txBox="1"/>
          <p:nvPr/>
        </p:nvSpPr>
        <p:spPr>
          <a:xfrm>
            <a:off x="3553293" y="2161730"/>
            <a:ext cx="558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Fast Marching Method (cv.INPAINT_TELEA)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43E3F03-2346-5615-B546-123F8E7AC795}"/>
              </a:ext>
            </a:extLst>
          </p:cNvPr>
          <p:cNvSpPr txBox="1"/>
          <p:nvPr/>
        </p:nvSpPr>
        <p:spPr>
          <a:xfrm>
            <a:off x="3373286" y="5956240"/>
            <a:ext cx="135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Input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B33EB933-B977-D005-D010-7ADBFF6CEE7C}"/>
              </a:ext>
            </a:extLst>
          </p:cNvPr>
          <p:cNvSpPr txBox="1"/>
          <p:nvPr/>
        </p:nvSpPr>
        <p:spPr>
          <a:xfrm>
            <a:off x="7581392" y="5891474"/>
            <a:ext cx="135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Output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18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lstStyle/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OpenCv - Inpaint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6308DFEF-4468-C72D-2305-C7F8BA191B42}"/>
              </a:ext>
            </a:extLst>
          </p:cNvPr>
          <p:cNvSpPr txBox="1"/>
          <p:nvPr/>
        </p:nvSpPr>
        <p:spPr>
          <a:xfrm>
            <a:off x="268491" y="5218028"/>
            <a:ext cx="558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Fast Marching Method (cv.INPAINT_TELEA)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306C5C3D-3CB3-2A16-1FE8-527A0887B63B}"/>
              </a:ext>
            </a:extLst>
          </p:cNvPr>
          <p:cNvSpPr txBox="1"/>
          <p:nvPr/>
        </p:nvSpPr>
        <p:spPr>
          <a:xfrm>
            <a:off x="1981705" y="1975581"/>
            <a:ext cx="25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Mô hình toán học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 descr="A diagram of a circle with a point and a point&#10;&#10;Description automatically generated with medium confidence">
            <a:extLst>
              <a:ext uri="{FF2B5EF4-FFF2-40B4-BE49-F238E27FC236}">
                <a16:creationId xmlns:a16="http://schemas.microsoft.com/office/drawing/2014/main" id="{921AE049-561F-1823-6ACE-24894C3E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10" y="2553431"/>
            <a:ext cx="5588967" cy="2212946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78E9F65A-1CD4-F775-F11B-C0B44FFE06D3}"/>
              </a:ext>
            </a:extLst>
          </p:cNvPr>
          <p:cNvSpPr txBox="1"/>
          <p:nvPr/>
        </p:nvSpPr>
        <p:spPr>
          <a:xfrm>
            <a:off x="7464657" y="1588508"/>
            <a:ext cx="25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Biểu thức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9528F-0222-8A41-3D77-A99090D06ED6}"/>
                  </a:ext>
                </a:extLst>
              </p:cNvPr>
              <p:cNvSpPr txBox="1"/>
              <p:nvPr/>
            </p:nvSpPr>
            <p:spPr>
              <a:xfrm>
                <a:off x="6820002" y="2126403"/>
                <a:ext cx="3685036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9528F-0222-8A41-3D77-A99090D06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002" y="2126403"/>
                <a:ext cx="3685036" cy="39074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67014E-C302-C2FD-8F2A-64645BB9A991}"/>
                  </a:ext>
                </a:extLst>
              </p:cNvPr>
              <p:cNvSpPr txBox="1"/>
              <p:nvPr/>
            </p:nvSpPr>
            <p:spPr>
              <a:xfrm>
                <a:off x="6482108" y="2660834"/>
                <a:ext cx="4744692" cy="758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67014E-C302-C2FD-8F2A-64645BB9A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108" y="2660834"/>
                <a:ext cx="4744692" cy="7581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90F715-A612-6491-3DA1-D9A57B7B9DAF}"/>
                  </a:ext>
                </a:extLst>
              </p:cNvPr>
              <p:cNvSpPr txBox="1"/>
              <p:nvPr/>
            </p:nvSpPr>
            <p:spPr>
              <a:xfrm>
                <a:off x="10945204" y="2082984"/>
                <a:ext cx="10306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2.3.1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90F715-A612-6491-3DA1-D9A57B7B9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204" y="2082984"/>
                <a:ext cx="103061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AA40BC-2AD9-180A-BFC1-D64BBD1772BE}"/>
                  </a:ext>
                </a:extLst>
              </p:cNvPr>
              <p:cNvSpPr txBox="1"/>
              <p:nvPr/>
            </p:nvSpPr>
            <p:spPr>
              <a:xfrm>
                <a:off x="10945204" y="2626071"/>
                <a:ext cx="10306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2.3.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AA40BC-2AD9-180A-BFC1-D64BBD177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204" y="2626071"/>
                <a:ext cx="103061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8853F-3AD0-AA95-3424-7499F63BCB8C}"/>
                  </a:ext>
                </a:extLst>
              </p:cNvPr>
              <p:cNvSpPr txBox="1"/>
              <p:nvPr/>
            </p:nvSpPr>
            <p:spPr>
              <a:xfrm>
                <a:off x="6665589" y="4111176"/>
                <a:ext cx="456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=1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8853F-3AD0-AA95-3424-7499F63B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589" y="4111176"/>
                <a:ext cx="45612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684686-6554-4392-DE61-EB21842AF9CF}"/>
                  </a:ext>
                </a:extLst>
              </p:cNvPr>
              <p:cNvSpPr txBox="1"/>
              <p:nvPr/>
            </p:nvSpPr>
            <p:spPr>
              <a:xfrm>
                <a:off x="10917880" y="4076670"/>
                <a:ext cx="10306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2.3.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684686-6554-4392-DE61-EB21842A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880" y="4076670"/>
                <a:ext cx="1030619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4">
            <a:extLst>
              <a:ext uri="{FF2B5EF4-FFF2-40B4-BE49-F238E27FC236}">
                <a16:creationId xmlns:a16="http://schemas.microsoft.com/office/drawing/2014/main" id="{1F125D4F-142E-D13B-ABE1-F2264F54DD5C}"/>
              </a:ext>
            </a:extLst>
          </p:cNvPr>
          <p:cNvSpPr txBox="1"/>
          <p:nvPr/>
        </p:nvSpPr>
        <p:spPr>
          <a:xfrm>
            <a:off x="6489365" y="3547775"/>
            <a:ext cx="4744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“Phương pháp bắt điểm nhanh” FFM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D22CAB-E765-BEB1-9EF7-5650C52D528A}"/>
                  </a:ext>
                </a:extLst>
              </p:cNvPr>
              <p:cNvSpPr txBox="1"/>
              <p:nvPr/>
            </p:nvSpPr>
            <p:spPr>
              <a:xfrm>
                <a:off x="6820002" y="5157937"/>
                <a:ext cx="4219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𝑑𝑠𝑡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𝑙𝑒𝑣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D22CAB-E765-BEB1-9EF7-5650C52D5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002" y="5157937"/>
                <a:ext cx="4219769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4">
            <a:extLst>
              <a:ext uri="{FF2B5EF4-FFF2-40B4-BE49-F238E27FC236}">
                <a16:creationId xmlns:a16="http://schemas.microsoft.com/office/drawing/2014/main" id="{2F0602BA-9C95-E3A3-970C-1749E741C026}"/>
              </a:ext>
            </a:extLst>
          </p:cNvPr>
          <p:cNvSpPr txBox="1"/>
          <p:nvPr/>
        </p:nvSpPr>
        <p:spPr>
          <a:xfrm>
            <a:off x="7464657" y="4757827"/>
            <a:ext cx="25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Trọng số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09F7D6-524D-5D5D-DBE2-3961227F4C4D}"/>
                  </a:ext>
                </a:extLst>
              </p:cNvPr>
              <p:cNvSpPr txBox="1"/>
              <p:nvPr/>
            </p:nvSpPr>
            <p:spPr>
              <a:xfrm>
                <a:off x="1193091" y="5829318"/>
                <a:ext cx="2857500" cy="660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𝑑𝑖𝑟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09F7D6-524D-5D5D-DBE2-3961227F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91" y="5829318"/>
                <a:ext cx="2857500" cy="660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6D9FA0-4AFB-2D5C-45FD-EB87E79790FA}"/>
                  </a:ext>
                </a:extLst>
              </p:cNvPr>
              <p:cNvSpPr txBox="1"/>
              <p:nvPr/>
            </p:nvSpPr>
            <p:spPr>
              <a:xfrm>
                <a:off x="4190550" y="5759074"/>
                <a:ext cx="2808681" cy="800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𝑑𝑠𝑡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6D9FA0-4AFB-2D5C-45FD-EB87E797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50" y="5759074"/>
                <a:ext cx="2808681" cy="800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63FE4-D99F-BB7E-D7E2-FE74FDACFA7E}"/>
                  </a:ext>
                </a:extLst>
              </p:cNvPr>
              <p:cNvSpPr txBox="1"/>
              <p:nvPr/>
            </p:nvSpPr>
            <p:spPr>
              <a:xfrm>
                <a:off x="7071708" y="5832011"/>
                <a:ext cx="3433330" cy="657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𝑙𝑒𝑣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63FE4-D99F-BB7E-D7E2-FE74FDACF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708" y="5832011"/>
                <a:ext cx="3433330" cy="6575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3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2239</Words>
  <Application>Microsoft Office PowerPoint</Application>
  <PresentationFormat>Widescreen</PresentationFormat>
  <Paragraphs>431</Paragraphs>
  <Slides>56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Equation.KSEE3</vt:lpstr>
      <vt:lpstr>ĐẠI HỌC QUỐC GIA THÀNH PHỐ HỒ CHÍ MINH TRƯỜNG ĐẠI HỌC BÁCH KHOA KHOA ĐIỆN – ĐIỆN TỬ  BỘ MÔN VIỄN THÔNG</vt:lpstr>
      <vt:lpstr>Nội dung</vt:lpstr>
      <vt:lpstr>1. Giới thiệu tổng quan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3. Xây dựng ứng dụng</vt:lpstr>
      <vt:lpstr>4. Kết quả và nhân xét</vt:lpstr>
      <vt:lpstr>4. Kết quả và nhân xét</vt:lpstr>
      <vt:lpstr>4. Kết quả và nhân xét</vt:lpstr>
      <vt:lpstr>4. Kết quả và nhân xét</vt:lpstr>
      <vt:lpstr>4. Kết quả và nhân xét</vt:lpstr>
      <vt:lpstr>4. Kết quả và nhân xét</vt:lpstr>
      <vt:lpstr>4. Kết quả và nhân xét</vt:lpstr>
      <vt:lpstr>3. Thu thập tập dữ liệu</vt:lpstr>
      <vt:lpstr>3. Thu thập tập dữ liệu</vt:lpstr>
      <vt:lpstr>3. Thu thập tập dữ liệu</vt:lpstr>
      <vt:lpstr>4. Xây dựng ứng dụng</vt:lpstr>
      <vt:lpstr>4. Xây dựng ứng dụng</vt:lpstr>
      <vt:lpstr>4. Xây dựng ứng dụng</vt:lpstr>
      <vt:lpstr>4. Xây dựng ứng dụng</vt:lpstr>
      <vt:lpstr>4. Xây dựng ứng dụng</vt:lpstr>
      <vt:lpstr>4. Xây dựng ứng dụng</vt:lpstr>
      <vt:lpstr>2. Cơ sở lý thuyết</vt:lpstr>
      <vt:lpstr>2. Cơ sở lý thuyết</vt:lpstr>
      <vt:lpstr>4. Xây dựng mô hình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6. 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HỌC QUỐC GIA THÀNH PHỐ HỒ CHÍ MINH TRƯỜNG ĐẠI HỌC BÁCH KHOA KHOA ĐIỆN – ĐIỆN TỬ  BỘ MÔN VIỄN THÔNG</dc:title>
  <dc:creator/>
  <cp:lastModifiedBy>Cao Thành Danh</cp:lastModifiedBy>
  <cp:revision>102</cp:revision>
  <dcterms:created xsi:type="dcterms:W3CDTF">2023-07-11T13:02:00Z</dcterms:created>
  <dcterms:modified xsi:type="dcterms:W3CDTF">2023-12-20T15:30:31Z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5B4F1D0AED2042338E2263C56E070631</vt:lpwstr>
  </property>
  <property fmtid="{D5CDD505-2E9C-101B-9397-08002B2CF9AE}" pid="3" name="KSOProductBuildVer">
    <vt:lpwstr>1033-12.2.0.13306</vt:lpwstr>
  </property>
</Properties>
</file>